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sldIdLst>
    <p:sldId id="273" r:id="rId5"/>
    <p:sldId id="316" r:id="rId6"/>
    <p:sldId id="290" r:id="rId7"/>
    <p:sldId id="291" r:id="rId8"/>
    <p:sldId id="292" r:id="rId9"/>
    <p:sldId id="294" r:id="rId10"/>
    <p:sldId id="303" r:id="rId11"/>
    <p:sldId id="310" r:id="rId12"/>
    <p:sldId id="311" r:id="rId13"/>
    <p:sldId id="312" r:id="rId14"/>
    <p:sldId id="313" r:id="rId15"/>
    <p:sldId id="314" r:id="rId16"/>
    <p:sldId id="315" r:id="rId17"/>
    <p:sldId id="298" r:id="rId18"/>
    <p:sldId id="296" r:id="rId19"/>
    <p:sldId id="304" r:id="rId20"/>
    <p:sldId id="305" r:id="rId21"/>
    <p:sldId id="299" r:id="rId22"/>
    <p:sldId id="306" r:id="rId23"/>
    <p:sldId id="307" r:id="rId24"/>
    <p:sldId id="308" r:id="rId25"/>
    <p:sldId id="309" r:id="rId26"/>
    <p:sldId id="300"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893FFC-2A31-4D28-A080-6DD56795EA06}">
          <p14:sldIdLst>
            <p14:sldId id="273"/>
            <p14:sldId id="316"/>
            <p14:sldId id="290"/>
            <p14:sldId id="291"/>
            <p14:sldId id="292"/>
            <p14:sldId id="294"/>
            <p14:sldId id="303"/>
            <p14:sldId id="310"/>
            <p14:sldId id="311"/>
            <p14:sldId id="312"/>
            <p14:sldId id="313"/>
            <p14:sldId id="314"/>
            <p14:sldId id="315"/>
            <p14:sldId id="298"/>
          </p14:sldIdLst>
        </p14:section>
        <p14:section name="Untitled Section" id="{B06602C0-5672-4D4B-B7E9-BAEA0274E3C2}">
          <p14:sldIdLst>
            <p14:sldId id="296"/>
            <p14:sldId id="304"/>
            <p14:sldId id="305"/>
            <p14:sldId id="299"/>
            <p14:sldId id="306"/>
            <p14:sldId id="307"/>
            <p14:sldId id="308"/>
            <p14:sldId id="309"/>
            <p14:sldId id="300"/>
            <p14:sldId id="3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94541" autoAdjust="0"/>
  </p:normalViewPr>
  <p:slideViewPr>
    <p:cSldViewPr snapToGrid="0">
      <p:cViewPr varScale="1">
        <p:scale>
          <a:sx n="124" d="100"/>
          <a:sy n="124" d="100"/>
        </p:scale>
        <p:origin x="38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8/31/20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958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8/31/20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99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8/31/20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12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8/31/20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78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8/31/20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75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8/31/20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146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8/31/20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05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8/31/20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09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8/31/20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90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8/31/20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082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www.pngall.com/calendar-png" TargetMode="External"/><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afro-ip.blogspot.com/2012/07/10-reasons-to-follow-european-approach.html" TargetMode="External"/><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ipette dripping into a petri dish">
            <a:extLst>
              <a:ext uri="{FF2B5EF4-FFF2-40B4-BE49-F238E27FC236}">
                <a16:creationId xmlns:a16="http://schemas.microsoft.com/office/drawing/2014/main" id="{AD5EFA86-59D3-41A9-819E-C704FF32C5AD}"/>
              </a:ext>
            </a:extLst>
          </p:cNvPr>
          <p:cNvPicPr>
            <a:picLocks noChangeAspect="1"/>
          </p:cNvPicPr>
          <p:nvPr/>
        </p:nvPicPr>
        <p:blipFill rotWithShape="1">
          <a:blip r:embed="rId2">
            <a:extLst>
              <a:ext uri="{28A0092B-C50C-407E-A947-70E740481C1C}">
                <a14:useLocalDpi xmlns:a14="http://schemas.microsoft.com/office/drawing/2010/main" val="0"/>
              </a:ext>
            </a:extLst>
          </a:blip>
          <a:srcRect t="11029" r="-1" b="16622"/>
          <a:stretch/>
        </p:blipFill>
        <p:spPr>
          <a:xfrm>
            <a:off x="0" y="0"/>
            <a:ext cx="12191695" cy="6858000"/>
          </a:xfrm>
          <a:prstGeom prst="rect">
            <a:avLst/>
          </a:prstGeom>
        </p:spPr>
      </p:pic>
      <p:grpSp>
        <p:nvGrpSpPr>
          <p:cNvPr id="47" name="Group 46">
            <a:extLst>
              <a:ext uri="{FF2B5EF4-FFF2-40B4-BE49-F238E27FC236}">
                <a16:creationId xmlns:a16="http://schemas.microsoft.com/office/drawing/2014/main" id="{3A852E5D-96B2-47B5-AB0F-426F231FBD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1"/>
            <a:ext cx="3703320" cy="5935131"/>
            <a:chOff x="438068" y="457201"/>
            <a:chExt cx="3703320" cy="5935131"/>
          </a:xfrm>
        </p:grpSpPr>
        <p:sp>
          <p:nvSpPr>
            <p:cNvPr id="48" name="Rectangle 47">
              <a:extLst>
                <a:ext uri="{FF2B5EF4-FFF2-40B4-BE49-F238E27FC236}">
                  <a16:creationId xmlns:a16="http://schemas.microsoft.com/office/drawing/2014/main" id="{FBEA2C8A-CA20-494E-8DAA-985E842ED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41102"/>
              <a:ext cx="3702134" cy="5751230"/>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DBAE429C-3A94-4C39-B88C-596F1E4C0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1"/>
              <a:ext cx="3703320"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32463" y="3150137"/>
            <a:ext cx="3702134" cy="1106366"/>
          </a:xfrm>
        </p:spPr>
        <p:txBody>
          <a:bodyPr>
            <a:normAutofit fontScale="90000"/>
          </a:bodyPr>
          <a:lstStyle/>
          <a:p>
            <a:r>
              <a:rPr lang="en-US" sz="2000" dirty="0">
                <a:solidFill>
                  <a:srgbClr val="FFFFFF"/>
                </a:solidFill>
              </a:rPr>
              <a:t>Church of the Incarnation</a:t>
            </a:r>
            <a:br>
              <a:rPr lang="en-US" sz="2000" dirty="0">
                <a:solidFill>
                  <a:srgbClr val="FFFFFF"/>
                </a:solidFill>
              </a:rPr>
            </a:br>
            <a:r>
              <a:rPr lang="en-US" sz="2000" dirty="0">
                <a:solidFill>
                  <a:srgbClr val="FFFFFF"/>
                </a:solidFill>
              </a:rPr>
              <a:t>RE-entry Planning Committee Strategic Action Plan </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4200" y="5113868"/>
            <a:ext cx="3412067" cy="770465"/>
          </a:xfrm>
        </p:spPr>
        <p:txBody>
          <a:bodyPr>
            <a:normAutofit/>
          </a:bodyPr>
          <a:lstStyle/>
          <a:p>
            <a:pPr>
              <a:lnSpc>
                <a:spcPct val="100000"/>
              </a:lnSpc>
            </a:pPr>
            <a:r>
              <a:rPr lang="en-US" sz="1400" dirty="0">
                <a:solidFill>
                  <a:srgbClr val="FFFFFF">
                    <a:alpha val="75000"/>
                  </a:srgbClr>
                </a:solidFill>
              </a:rPr>
              <a:t>In Sacred Safety</a:t>
            </a:r>
          </a:p>
          <a:p>
            <a:pPr>
              <a:lnSpc>
                <a:spcPct val="100000"/>
              </a:lnSpc>
            </a:pPr>
            <a:r>
              <a:rPr lang="en-US" sz="1400" dirty="0">
                <a:solidFill>
                  <a:srgbClr val="FFFFFF">
                    <a:alpha val="75000"/>
                  </a:srgbClr>
                </a:solidFill>
              </a:rPr>
              <a:t>Reverend Roberta Knowles, RECTOR+</a:t>
            </a:r>
          </a:p>
        </p:txBody>
      </p:sp>
      <p:pic>
        <p:nvPicPr>
          <p:cNvPr id="7" name="Picture 6" descr="A picture containing drawing&#10;&#10;Description automatically generated">
            <a:extLst>
              <a:ext uri="{FF2B5EF4-FFF2-40B4-BE49-F238E27FC236}">
                <a16:creationId xmlns:a16="http://schemas.microsoft.com/office/drawing/2014/main" id="{E8F369A5-D38A-4DE2-9B96-85C50974F650}"/>
              </a:ext>
            </a:extLst>
          </p:cNvPr>
          <p:cNvPicPr>
            <a:picLocks noChangeAspect="1"/>
          </p:cNvPicPr>
          <p:nvPr/>
        </p:nvPicPr>
        <p:blipFill>
          <a:blip r:embed="rId3"/>
          <a:stretch>
            <a:fillRect/>
          </a:stretch>
        </p:blipFill>
        <p:spPr>
          <a:xfrm>
            <a:off x="1146135" y="864137"/>
            <a:ext cx="2286000" cy="2286000"/>
          </a:xfrm>
          <a:prstGeom prst="rect">
            <a:avLst/>
          </a:prstGeom>
        </p:spPr>
      </p:pic>
    </p:spTree>
    <p:extLst>
      <p:ext uri="{BB962C8B-B14F-4D97-AF65-F5344CB8AC3E}">
        <p14:creationId xmlns:p14="http://schemas.microsoft.com/office/powerpoint/2010/main" val="242400371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rms response chart. Question title: 3. There are clear limits as to the number of participants that can attend any in-person church gathering due to COVID-19 and the Bishop's Guide.  If you were to initially come back to our church, where would you want the service held?  Select one.. Number of responses: 58 responses.">
            <a:extLst>
              <a:ext uri="{FF2B5EF4-FFF2-40B4-BE49-F238E27FC236}">
                <a16:creationId xmlns:a16="http://schemas.microsoft.com/office/drawing/2014/main" id="{2259EA37-8F84-F640-8AFC-942665FF7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43"/>
          <a:stretch/>
        </p:blipFill>
        <p:spPr bwMode="auto">
          <a:xfrm>
            <a:off x="446532" y="599724"/>
            <a:ext cx="11292143" cy="520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21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orms response chart. Question title: 4. If singing is an approved practice by the Bishop, which configuration would you want to see implemented?. Number of responses: 58 responses.">
            <a:extLst>
              <a:ext uri="{FF2B5EF4-FFF2-40B4-BE49-F238E27FC236}">
                <a16:creationId xmlns:a16="http://schemas.microsoft.com/office/drawing/2014/main" id="{767F5871-FD7D-404E-A20D-DEA77E088F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43"/>
          <a:stretch/>
        </p:blipFill>
        <p:spPr bwMode="auto">
          <a:xfrm>
            <a:off x="446532" y="599724"/>
            <a:ext cx="11292143" cy="520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rms response chart. Question title: 5. As a member of the church, each person must be solely responsible for their own health and well-being.  Certain pre-existing medical conditions can put individuals at higher risk with participation with in-person gatherings.  If the standard preventative practices outlined by the Diocese, state and local governments, in compliance with the recommendations outlined by the Center for Disease Control, were in place, would you physically plan/wish to return to the church?. Number of responses: 58 responses.">
            <a:extLst>
              <a:ext uri="{FF2B5EF4-FFF2-40B4-BE49-F238E27FC236}">
                <a16:creationId xmlns:a16="http://schemas.microsoft.com/office/drawing/2014/main" id="{55B38D0C-0C83-A549-B614-92A906CB37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43"/>
          <a:stretch/>
        </p:blipFill>
        <p:spPr bwMode="auto">
          <a:xfrm>
            <a:off x="446532" y="599724"/>
            <a:ext cx="11292143" cy="520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468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rms response chart. Question title: 6. During this season, we are all deeply impacted by the effects of COVID-19.  Expenditures must be invested upon, to implement the mandatory requirements for cleaning supplies and personal preventative equipment.  Would you be willing to make monetary donations designated for the sole purchase of supplies and equipment recommended for use to reduce the spread of COVID-19 during in-person gatherings at our church?. Number of responses: 58 responses.">
            <a:extLst>
              <a:ext uri="{FF2B5EF4-FFF2-40B4-BE49-F238E27FC236}">
                <a16:creationId xmlns:a16="http://schemas.microsoft.com/office/drawing/2014/main" id="{0E4BED80-41B3-A646-A726-CAE68705FC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43"/>
          <a:stretch/>
        </p:blipFill>
        <p:spPr bwMode="auto">
          <a:xfrm>
            <a:off x="446532" y="599724"/>
            <a:ext cx="11292143" cy="520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22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570C-3170-4348-98D9-507C80ED6743}"/>
              </a:ext>
            </a:extLst>
          </p:cNvPr>
          <p:cNvSpPr>
            <a:spLocks noGrp="1"/>
          </p:cNvSpPr>
          <p:nvPr>
            <p:ph type="title"/>
          </p:nvPr>
        </p:nvSpPr>
        <p:spPr/>
        <p:txBody>
          <a:bodyPr>
            <a:normAutofit fontScale="90000"/>
          </a:bodyPr>
          <a:lstStyle/>
          <a:p>
            <a:r>
              <a:rPr lang="en-US" dirty="0"/>
              <a:t>The Church of the Incarnation</a:t>
            </a:r>
            <a:br>
              <a:rPr lang="en-US" dirty="0"/>
            </a:br>
            <a:r>
              <a:rPr lang="en-US" dirty="0"/>
              <a:t>Action Plan</a:t>
            </a:r>
            <a:br>
              <a:rPr lang="en-US" dirty="0"/>
            </a:br>
            <a:r>
              <a:rPr lang="en-US" dirty="0"/>
              <a:t>Summary</a:t>
            </a:r>
            <a:br>
              <a:rPr lang="en-US" dirty="0"/>
            </a:br>
            <a:endParaRPr lang="en-US" dirty="0"/>
          </a:p>
        </p:txBody>
      </p:sp>
      <p:pic>
        <p:nvPicPr>
          <p:cNvPr id="5" name="Content Placeholder 4">
            <a:extLst>
              <a:ext uri="{FF2B5EF4-FFF2-40B4-BE49-F238E27FC236}">
                <a16:creationId xmlns:a16="http://schemas.microsoft.com/office/drawing/2014/main" id="{CA47FD21-714E-4F4D-BF76-BB144CE523F0}"/>
              </a:ext>
            </a:extLst>
          </p:cNvPr>
          <p:cNvPicPr>
            <a:picLocks noGrp="1" noChangeAspect="1"/>
          </p:cNvPicPr>
          <p:nvPr>
            <p:ph idx="1"/>
          </p:nvPr>
        </p:nvPicPr>
        <p:blipFill>
          <a:blip r:embed="rId2"/>
          <a:stretch>
            <a:fillRect/>
          </a:stretch>
        </p:blipFill>
        <p:spPr>
          <a:xfrm>
            <a:off x="4569684" y="787113"/>
            <a:ext cx="7093780" cy="5516409"/>
          </a:xfrm>
          <a:prstGeom prst="rect">
            <a:avLst/>
          </a:prstGeom>
        </p:spPr>
      </p:pic>
    </p:spTree>
    <p:extLst>
      <p:ext uri="{BB962C8B-B14F-4D97-AF65-F5344CB8AC3E}">
        <p14:creationId xmlns:p14="http://schemas.microsoft.com/office/powerpoint/2010/main" val="3146280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FEF7-2B7C-4050-978D-862A512399FA}"/>
              </a:ext>
            </a:extLst>
          </p:cNvPr>
          <p:cNvSpPr>
            <a:spLocks noGrp="1"/>
          </p:cNvSpPr>
          <p:nvPr>
            <p:ph type="title"/>
          </p:nvPr>
        </p:nvSpPr>
        <p:spPr>
          <a:xfrm>
            <a:off x="632601" y="1381750"/>
            <a:ext cx="3031852" cy="2928328"/>
          </a:xfrm>
        </p:spPr>
        <p:txBody>
          <a:bodyPr>
            <a:noAutofit/>
          </a:bodyPr>
          <a:lstStyle/>
          <a:p>
            <a:r>
              <a:rPr lang="en-US" sz="3200" dirty="0"/>
              <a:t>Special church reopening Strategic planning workshop</a:t>
            </a:r>
          </a:p>
        </p:txBody>
      </p:sp>
      <p:graphicFrame>
        <p:nvGraphicFramePr>
          <p:cNvPr id="9" name="Content Placeholder 8">
            <a:extLst>
              <a:ext uri="{FF2B5EF4-FFF2-40B4-BE49-F238E27FC236}">
                <a16:creationId xmlns:a16="http://schemas.microsoft.com/office/drawing/2014/main" id="{B493B527-F2D7-4535-8459-B1EB627F5130}"/>
              </a:ext>
            </a:extLst>
          </p:cNvPr>
          <p:cNvGraphicFramePr>
            <a:graphicFrameLocks noGrp="1"/>
          </p:cNvGraphicFramePr>
          <p:nvPr>
            <p:ph idx="1"/>
          </p:nvPr>
        </p:nvGraphicFramePr>
        <p:xfrm>
          <a:off x="4900613" y="3313957"/>
          <a:ext cx="6651625" cy="390424"/>
        </p:xfrm>
        <a:graphic>
          <a:graphicData uri="http://schemas.openxmlformats.org/drawingml/2006/table">
            <a:tbl>
              <a:tblPr/>
              <a:tblGrid>
                <a:gridCol w="3446438">
                  <a:extLst>
                    <a:ext uri="{9D8B030D-6E8A-4147-A177-3AD203B41FA5}">
                      <a16:colId xmlns:a16="http://schemas.microsoft.com/office/drawing/2014/main" val="2366842043"/>
                    </a:ext>
                  </a:extLst>
                </a:gridCol>
                <a:gridCol w="3205187">
                  <a:extLst>
                    <a:ext uri="{9D8B030D-6E8A-4147-A177-3AD203B41FA5}">
                      <a16:colId xmlns:a16="http://schemas.microsoft.com/office/drawing/2014/main" val="1506184692"/>
                    </a:ext>
                  </a:extLst>
                </a:gridCol>
              </a:tblGrid>
              <a:tr h="220572">
                <a:tc>
                  <a:txBody>
                    <a:bodyPr/>
                    <a:lstStyle/>
                    <a:p>
                      <a:endParaRPr lang="en-US" sz="1100"/>
                    </a:p>
                  </a:txBody>
                  <a:tcPr marL="0" marR="0" marT="0" marB="0">
                    <a:lnL>
                      <a:noFill/>
                    </a:lnL>
                    <a:lnR>
                      <a:noFill/>
                    </a:lnR>
                    <a:lnT>
                      <a:noFill/>
                    </a:lnT>
                    <a:lnB>
                      <a:noFill/>
                    </a:lnB>
                  </a:tcPr>
                </a:tc>
                <a:tc>
                  <a:txBody>
                    <a:bodyPr/>
                    <a:lstStyle/>
                    <a:p>
                      <a:endParaRPr lang="en-US" sz="1100"/>
                    </a:p>
                  </a:txBody>
                  <a:tcPr marL="55143" marR="55143" marT="27572" marB="27572">
                    <a:lnL>
                      <a:noFill/>
                    </a:lnL>
                  </a:tcPr>
                </a:tc>
                <a:extLst>
                  <a:ext uri="{0D108BD9-81ED-4DB2-BD59-A6C34878D82A}">
                    <a16:rowId xmlns:a16="http://schemas.microsoft.com/office/drawing/2014/main" val="318359069"/>
                  </a:ext>
                </a:extLst>
              </a:tr>
              <a:tr h="165429">
                <a:tc>
                  <a:txBody>
                    <a:bodyPr/>
                    <a:lstStyle/>
                    <a:p>
                      <a:pPr algn="l"/>
                      <a:endParaRPr lang="en-US" sz="500">
                        <a:solidFill>
                          <a:srgbClr val="000000"/>
                        </a:solidFill>
                        <a:effectLst/>
                        <a:latin typeface="verdana" panose="020B0604030504040204" pitchFamily="34" charset="0"/>
                      </a:endParaRPr>
                    </a:p>
                  </a:txBody>
                  <a:tcPr marL="0" marR="0" marT="0" marB="0">
                    <a:lnL>
                      <a:noFill/>
                    </a:lnL>
                    <a:lnR>
                      <a:noFill/>
                    </a:lnR>
                    <a:lnT>
                      <a:noFill/>
                    </a:lnT>
                    <a:lnB>
                      <a:noFill/>
                    </a:lnB>
                  </a:tcPr>
                </a:tc>
                <a:tc>
                  <a:txBody>
                    <a:bodyPr/>
                    <a:lstStyle/>
                    <a:p>
                      <a:endParaRPr lang="en-US" sz="1100"/>
                    </a:p>
                  </a:txBody>
                  <a:tcPr marL="0" marR="0" marT="0" marB="0" anchor="ctr">
                    <a:lnL>
                      <a:noFill/>
                    </a:lnL>
                    <a:lnR>
                      <a:noFill/>
                    </a:lnR>
                    <a:lnB>
                      <a:noFill/>
                    </a:lnB>
                  </a:tcPr>
                </a:tc>
                <a:extLst>
                  <a:ext uri="{0D108BD9-81ED-4DB2-BD59-A6C34878D82A}">
                    <a16:rowId xmlns:a16="http://schemas.microsoft.com/office/drawing/2014/main" val="2567827082"/>
                  </a:ext>
                </a:extLst>
              </a:tr>
            </a:tbl>
          </a:graphicData>
        </a:graphic>
      </p:graphicFrame>
      <p:graphicFrame>
        <p:nvGraphicFramePr>
          <p:cNvPr id="10" name="Table 9">
            <a:extLst>
              <a:ext uri="{FF2B5EF4-FFF2-40B4-BE49-F238E27FC236}">
                <a16:creationId xmlns:a16="http://schemas.microsoft.com/office/drawing/2014/main" id="{0F920DEE-9863-489B-B53A-B6666A66FC63}"/>
              </a:ext>
            </a:extLst>
          </p:cNvPr>
          <p:cNvGraphicFramePr>
            <a:graphicFrameLocks noGrp="1"/>
          </p:cNvGraphicFramePr>
          <p:nvPr>
            <p:extLst>
              <p:ext uri="{D42A27DB-BD31-4B8C-83A1-F6EECF244321}">
                <p14:modId xmlns:p14="http://schemas.microsoft.com/office/powerpoint/2010/main" val="4029546666"/>
              </p:ext>
            </p:extLst>
          </p:nvPr>
        </p:nvGraphicFramePr>
        <p:xfrm>
          <a:off x="4223921" y="2153114"/>
          <a:ext cx="7335478" cy="1931670"/>
        </p:xfrm>
        <a:graphic>
          <a:graphicData uri="http://schemas.openxmlformats.org/drawingml/2006/table">
            <a:tbl>
              <a:tblPr/>
              <a:tblGrid>
                <a:gridCol w="7335478">
                  <a:extLst>
                    <a:ext uri="{9D8B030D-6E8A-4147-A177-3AD203B41FA5}">
                      <a16:colId xmlns:a16="http://schemas.microsoft.com/office/drawing/2014/main" val="475062675"/>
                    </a:ext>
                  </a:extLst>
                </a:gridCol>
              </a:tblGrid>
              <a:tr h="0">
                <a:tc>
                  <a:txBody>
                    <a:bodyPr/>
                    <a:lstStyle/>
                    <a:p>
                      <a:endParaRPr lang="en-US"/>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056157289"/>
                  </a:ext>
                </a:extLst>
              </a:tr>
              <a:tr h="0">
                <a:tc>
                  <a:txBody>
                    <a:bodyPr/>
                    <a:lstStyle/>
                    <a:p>
                      <a:endParaRPr lang="en-US"/>
                    </a:p>
                  </a:txBody>
                  <a:tcPr marL="9525" marR="9525" marT="9525" marB="9525">
                    <a:lnL>
                      <a:noFill/>
                    </a:lnL>
                    <a:lnR>
                      <a:noFill/>
                    </a:lnR>
                    <a:lnT>
                      <a:noFill/>
                    </a:lnT>
                    <a:lnB>
                      <a:noFill/>
                    </a:lnB>
                    <a:solidFill>
                      <a:srgbClr val="FFFFFF"/>
                    </a:solidFill>
                  </a:tcPr>
                </a:tc>
                <a:extLst>
                  <a:ext uri="{0D108BD9-81ED-4DB2-BD59-A6C34878D82A}">
                    <a16:rowId xmlns:a16="http://schemas.microsoft.com/office/drawing/2014/main" val="2248158823"/>
                  </a:ext>
                </a:extLst>
              </a:tr>
              <a:tr h="0">
                <a:tc>
                  <a:txBody>
                    <a:bodyPr/>
                    <a:lstStyle/>
                    <a:p>
                      <a:pPr algn="l"/>
                      <a:endParaRPr lang="en-US"/>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473549329"/>
                  </a:ext>
                </a:extLst>
              </a:tr>
              <a:tr h="0">
                <a:tc>
                  <a:txBody>
                    <a:bodyPr/>
                    <a:lstStyle/>
                    <a:p>
                      <a:endParaRPr lang="en-US"/>
                    </a:p>
                  </a:txBody>
                  <a:tcPr marL="9525" marR="9525" marT="9525" marB="9525">
                    <a:lnL>
                      <a:noFill/>
                    </a:lnL>
                    <a:lnR>
                      <a:noFill/>
                    </a:lnR>
                    <a:lnT>
                      <a:noFill/>
                    </a:lnT>
                    <a:lnB>
                      <a:noFill/>
                    </a:lnB>
                    <a:solidFill>
                      <a:srgbClr val="000000"/>
                    </a:solidFill>
                  </a:tcPr>
                </a:tc>
                <a:extLst>
                  <a:ext uri="{0D108BD9-81ED-4DB2-BD59-A6C34878D82A}">
                    <a16:rowId xmlns:a16="http://schemas.microsoft.com/office/drawing/2014/main" val="755384149"/>
                  </a:ext>
                </a:extLst>
              </a:tr>
              <a:tr h="0">
                <a:tc>
                  <a:txBody>
                    <a:bodyPr/>
                    <a:lstStyle/>
                    <a:p>
                      <a:endParaRPr lang="en-US"/>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146573862"/>
                  </a:ext>
                </a:extLst>
              </a:tr>
              <a:tr h="0">
                <a:tc>
                  <a:txBody>
                    <a:bodyPr/>
                    <a:lstStyle/>
                    <a:p>
                      <a:pPr algn="ctr"/>
                      <a:endParaRPr lang="en-US" sz="1000">
                        <a:solidFill>
                          <a:srgbClr val="000000"/>
                        </a:solidFill>
                        <a:effectLst/>
                        <a:latin typeface="Arial" panose="020B0604020202020204" pitchFamily="34"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782547127"/>
                  </a:ext>
                </a:extLst>
              </a:tr>
              <a:tr h="0">
                <a:tc>
                  <a:txBody>
                    <a:bodyPr/>
                    <a:lstStyle/>
                    <a:p>
                      <a:pPr algn="ctr"/>
                      <a:r>
                        <a:rPr lang="en-US" sz="1800" b="1" dirty="0">
                          <a:solidFill>
                            <a:srgbClr val="000000"/>
                          </a:solidFill>
                          <a:effectLst/>
                          <a:latin typeface="Arial" panose="020B0604020202020204" pitchFamily="34" charset="0"/>
                        </a:rPr>
                        <a:t>Special Church Reopening Strategic Planning Workshop</a:t>
                      </a:r>
                      <a:endParaRPr lang="en-US" dirty="0"/>
                    </a:p>
                  </a:txBody>
                  <a:tcPr marL="47625" marR="47625" marT="47625" marB="47625">
                    <a:lnL>
                      <a:noFill/>
                    </a:lnL>
                    <a:lnR>
                      <a:noFill/>
                    </a:lnR>
                    <a:lnT>
                      <a:noFill/>
                    </a:lnT>
                    <a:lnB>
                      <a:noFill/>
                    </a:lnB>
                    <a:solidFill>
                      <a:srgbClr val="CCCCCC"/>
                    </a:solidFill>
                  </a:tcPr>
                </a:tc>
                <a:extLst>
                  <a:ext uri="{0D108BD9-81ED-4DB2-BD59-A6C34878D82A}">
                    <a16:rowId xmlns:a16="http://schemas.microsoft.com/office/drawing/2014/main" val="682603947"/>
                  </a:ext>
                </a:extLst>
              </a:tr>
            </a:tbl>
          </a:graphicData>
        </a:graphic>
      </p:graphicFrame>
      <p:pic>
        <p:nvPicPr>
          <p:cNvPr id="1029" name="Picture 5">
            <a:extLst>
              <a:ext uri="{FF2B5EF4-FFF2-40B4-BE49-F238E27FC236}">
                <a16:creationId xmlns:a16="http://schemas.microsoft.com/office/drawing/2014/main" id="{926CF09F-04B7-4501-8E98-2372AA087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921" y="2153591"/>
            <a:ext cx="45719" cy="476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B12D4681-8212-4B45-9CD1-8B99CD334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921" y="302566"/>
            <a:ext cx="45719" cy="9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B50F84C8-521F-42E5-B863-F7CE7474B316}"/>
              </a:ext>
            </a:extLst>
          </p:cNvPr>
          <p:cNvGraphicFramePr>
            <a:graphicFrameLocks noGrp="1"/>
          </p:cNvGraphicFramePr>
          <p:nvPr>
            <p:extLst>
              <p:ext uri="{D42A27DB-BD31-4B8C-83A1-F6EECF244321}">
                <p14:modId xmlns:p14="http://schemas.microsoft.com/office/powerpoint/2010/main" val="37618087"/>
              </p:ext>
            </p:extLst>
          </p:nvPr>
        </p:nvGraphicFramePr>
        <p:xfrm>
          <a:off x="4269640" y="668581"/>
          <a:ext cx="7394234" cy="4900736"/>
        </p:xfrm>
        <a:graphic>
          <a:graphicData uri="http://schemas.openxmlformats.org/drawingml/2006/table">
            <a:tbl>
              <a:tblPr/>
              <a:tblGrid>
                <a:gridCol w="7394234">
                  <a:extLst>
                    <a:ext uri="{9D8B030D-6E8A-4147-A177-3AD203B41FA5}">
                      <a16:colId xmlns:a16="http://schemas.microsoft.com/office/drawing/2014/main" val="3232517709"/>
                    </a:ext>
                  </a:extLst>
                </a:gridCol>
              </a:tblGrid>
              <a:tr h="0">
                <a:tc>
                  <a:txBody>
                    <a:bodyPr/>
                    <a:lstStyle/>
                    <a:p>
                      <a:endParaRPr lang="en-US"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31187824"/>
                  </a:ext>
                </a:extLst>
              </a:tr>
              <a:tr h="4626416">
                <a:tc>
                  <a:txBody>
                    <a:bodyPr/>
                    <a:lstStyle/>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r>
                        <a:rPr lang="en-US" sz="2000" b="1" dirty="0">
                          <a:solidFill>
                            <a:srgbClr val="000000"/>
                          </a:solidFill>
                          <a:effectLst/>
                          <a:latin typeface="Arial" panose="020B0604020202020204" pitchFamily="34" charset="0"/>
                        </a:rPr>
                        <a:t>Reopening Overview </a:t>
                      </a:r>
                      <a:r>
                        <a:rPr lang="en-US" sz="2000" b="1" dirty="0" err="1">
                          <a:solidFill>
                            <a:srgbClr val="000000"/>
                          </a:solidFill>
                          <a:effectLst/>
                          <a:latin typeface="Arial" panose="020B0604020202020204" pitchFamily="34" charset="0"/>
                        </a:rPr>
                        <a:t>Powerpoint</a:t>
                      </a:r>
                      <a:r>
                        <a:rPr lang="en-US" sz="2000" b="1" dirty="0">
                          <a:solidFill>
                            <a:srgbClr val="000000"/>
                          </a:solidFill>
                          <a:effectLst/>
                          <a:latin typeface="Arial" panose="020B0604020202020204" pitchFamily="34" charset="0"/>
                        </a:rPr>
                        <a:t>-DONE</a:t>
                      </a: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r>
                        <a:rPr lang="en-US" sz="2000" b="1" dirty="0">
                          <a:solidFill>
                            <a:srgbClr val="000000"/>
                          </a:solidFill>
                          <a:effectLst/>
                          <a:latin typeface="Arial" panose="020B0604020202020204" pitchFamily="34" charset="0"/>
                        </a:rPr>
                        <a:t>Easy to fill in survey to create your opening plan-DONE</a:t>
                      </a: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r>
                        <a:rPr lang="en-US" sz="2000" b="1" dirty="0">
                          <a:solidFill>
                            <a:srgbClr val="000000"/>
                          </a:solidFill>
                          <a:effectLst/>
                          <a:latin typeface="Arial" panose="020B0604020202020204" pitchFamily="34" charset="0"/>
                        </a:rPr>
                        <a:t>Sample letter to congregation-DONE</a:t>
                      </a: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r>
                        <a:rPr lang="en-US" sz="2000" b="1" dirty="0">
                          <a:solidFill>
                            <a:srgbClr val="000000"/>
                          </a:solidFill>
                          <a:effectLst/>
                          <a:latin typeface="Arial" panose="020B0604020202020204" pitchFamily="34" charset="0"/>
                        </a:rPr>
                        <a:t>Sample survey for congregation-DONE</a:t>
                      </a: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r>
                        <a:rPr lang="en-US" sz="2000" b="1" dirty="0">
                          <a:solidFill>
                            <a:srgbClr val="000000"/>
                          </a:solidFill>
                          <a:effectLst/>
                          <a:latin typeface="Arial" panose="020B0604020202020204" pitchFamily="34" charset="0"/>
                        </a:rPr>
                        <a:t>Sample sign package-DONE, Budget</a:t>
                      </a:r>
                    </a:p>
                    <a:p>
                      <a:pPr algn="ctr">
                        <a:lnSpc>
                          <a:spcPts val="1320"/>
                        </a:lnSpc>
                      </a:pPr>
                      <a:endParaRPr lang="en-US" sz="2000" b="1" dirty="0">
                        <a:solidFill>
                          <a:srgbClr val="000000"/>
                        </a:solidFill>
                        <a:effectLst/>
                        <a:latin typeface="Arial" panose="020B0604020202020204" pitchFamily="34" charset="0"/>
                      </a:endParaRPr>
                    </a:p>
                    <a:p>
                      <a:pPr algn="ctr">
                        <a:lnSpc>
                          <a:spcPts val="1320"/>
                        </a:lnSpc>
                      </a:pPr>
                      <a:endParaRPr lang="en-US" sz="2000" b="1" dirty="0">
                        <a:solidFill>
                          <a:srgbClr val="000000"/>
                        </a:solidFill>
                        <a:effectLst/>
                        <a:latin typeface="Arial" panose="020B0604020202020204" pitchFamily="34" charset="0"/>
                      </a:endParaRPr>
                    </a:p>
                    <a:p>
                      <a:pPr algn="ctr"/>
                      <a:endParaRPr lang="en-US" sz="1800" b="1" dirty="0">
                        <a:solidFill>
                          <a:srgbClr val="000000"/>
                        </a:solidFill>
                        <a:effectLst/>
                        <a:latin typeface="Arial" panose="020B0604020202020204" pitchFamily="34" charset="0"/>
                      </a:endParaRPr>
                    </a:p>
                    <a:p>
                      <a:pPr algn="ctr"/>
                      <a:endParaRPr lang="en-US" sz="1800" b="1" dirty="0">
                        <a:solidFill>
                          <a:srgbClr val="000000"/>
                        </a:solidFill>
                        <a:effectLst/>
                        <a:latin typeface="Arial" panose="020B0604020202020204" pitchFamily="34" charset="0"/>
                      </a:endParaRPr>
                    </a:p>
                  </a:txBody>
                  <a:tcPr marL="47625" marR="47625" marT="47625" marB="47625">
                    <a:lnL>
                      <a:noFill/>
                    </a:lnL>
                    <a:lnR>
                      <a:noFill/>
                    </a:lnR>
                    <a:lnT>
                      <a:noFill/>
                    </a:lnT>
                    <a:lnB>
                      <a:noFill/>
                    </a:lnB>
                    <a:solidFill>
                      <a:srgbClr val="CCCCCC"/>
                    </a:solidFill>
                  </a:tcPr>
                </a:tc>
                <a:extLst>
                  <a:ext uri="{0D108BD9-81ED-4DB2-BD59-A6C34878D82A}">
                    <a16:rowId xmlns:a16="http://schemas.microsoft.com/office/drawing/2014/main" val="3336940283"/>
                  </a:ext>
                </a:extLst>
              </a:tr>
            </a:tbl>
          </a:graphicData>
        </a:graphic>
      </p:graphicFrame>
      <p:sp>
        <p:nvSpPr>
          <p:cNvPr id="6" name="Rectangle 5">
            <a:extLst>
              <a:ext uri="{FF2B5EF4-FFF2-40B4-BE49-F238E27FC236}">
                <a16:creationId xmlns:a16="http://schemas.microsoft.com/office/drawing/2014/main" id="{EE967528-71A1-4702-83EF-6989AB37C802}"/>
              </a:ext>
            </a:extLst>
          </p:cNvPr>
          <p:cNvSpPr/>
          <p:nvPr/>
        </p:nvSpPr>
        <p:spPr>
          <a:xfrm>
            <a:off x="4223920" y="5785351"/>
            <a:ext cx="7439953" cy="813043"/>
          </a:xfrm>
          <a:prstGeom prst="rect">
            <a:avLst/>
          </a:prstGeom>
        </p:spPr>
        <p:txBody>
          <a:bodyPr wrap="square">
            <a:spAutoFit/>
          </a:bodyPr>
          <a:lstStyle/>
          <a:p>
            <a:pPr algn="ctr">
              <a:lnSpc>
                <a:spcPts val="1320"/>
              </a:lnSpc>
            </a:pPr>
            <a:endParaRPr lang="en-US" b="1" dirty="0">
              <a:solidFill>
                <a:srgbClr val="000000"/>
              </a:solidFill>
              <a:latin typeface="Arial" panose="020B0604020202020204" pitchFamily="34" charset="0"/>
            </a:endParaRPr>
          </a:p>
          <a:p>
            <a:pPr algn="ctr"/>
            <a:r>
              <a:rPr lang="en-US" dirty="0">
                <a:solidFill>
                  <a:srgbClr val="000000"/>
                </a:solidFill>
                <a:latin typeface="Arial" panose="020B0604020202020204" pitchFamily="34" charset="0"/>
              </a:rPr>
              <a:t>It is the wisdom of the clever to understand where they go, but the folly of fools misleads.- Proverbs 14:8</a:t>
            </a:r>
          </a:p>
        </p:txBody>
      </p:sp>
    </p:spTree>
    <p:extLst>
      <p:ext uri="{BB962C8B-B14F-4D97-AF65-F5344CB8AC3E}">
        <p14:creationId xmlns:p14="http://schemas.microsoft.com/office/powerpoint/2010/main" val="125749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EDC4-F2B0-41E1-BFEF-658BF6B4CAE5}"/>
              </a:ext>
            </a:extLst>
          </p:cNvPr>
          <p:cNvSpPr>
            <a:spLocks noGrp="1"/>
          </p:cNvSpPr>
          <p:nvPr>
            <p:ph type="title"/>
          </p:nvPr>
        </p:nvSpPr>
        <p:spPr>
          <a:xfrm>
            <a:off x="767857" y="775982"/>
            <a:ext cx="3384418" cy="1966392"/>
          </a:xfrm>
        </p:spPr>
        <p:txBody>
          <a:bodyPr>
            <a:noAutofit/>
          </a:bodyPr>
          <a:lstStyle/>
          <a:p>
            <a:r>
              <a:rPr lang="en-US" sz="3200" dirty="0"/>
              <a:t>August informational sessions</a:t>
            </a:r>
          </a:p>
        </p:txBody>
      </p:sp>
      <p:sp>
        <p:nvSpPr>
          <p:cNvPr id="4" name="Text Placeholder 3">
            <a:extLst>
              <a:ext uri="{FF2B5EF4-FFF2-40B4-BE49-F238E27FC236}">
                <a16:creationId xmlns:a16="http://schemas.microsoft.com/office/drawing/2014/main" id="{07235FD5-BD78-4B77-B8A0-38065CDC8775}"/>
              </a:ext>
            </a:extLst>
          </p:cNvPr>
          <p:cNvSpPr>
            <a:spLocks noGrp="1"/>
          </p:cNvSpPr>
          <p:nvPr>
            <p:ph type="body" sz="half" idx="2"/>
          </p:nvPr>
        </p:nvSpPr>
        <p:spPr>
          <a:xfrm>
            <a:off x="614596" y="3274052"/>
            <a:ext cx="3384418" cy="2274992"/>
          </a:xfrm>
        </p:spPr>
        <p:txBody>
          <a:bodyPr>
            <a:noAutofit/>
          </a:bodyPr>
          <a:lstStyle/>
          <a:p>
            <a:pPr>
              <a:lnSpc>
                <a:spcPct val="100000"/>
              </a:lnSpc>
              <a:spcBef>
                <a:spcPts val="0"/>
              </a:spcBef>
              <a:spcAft>
                <a:spcPts val="0"/>
              </a:spcAft>
            </a:pPr>
            <a:r>
              <a:rPr lang="en-US" sz="2800" dirty="0"/>
              <a:t>The FIVE–POINT Plan </a:t>
            </a:r>
          </a:p>
          <a:p>
            <a:pPr>
              <a:lnSpc>
                <a:spcPct val="100000"/>
              </a:lnSpc>
              <a:spcBef>
                <a:spcPts val="0"/>
              </a:spcBef>
              <a:spcAft>
                <a:spcPts val="0"/>
              </a:spcAft>
            </a:pPr>
            <a:r>
              <a:rPr lang="en-US" sz="2800" dirty="0"/>
              <a:t>“FIVE SAVES LIVES!”</a:t>
            </a:r>
          </a:p>
          <a:p>
            <a:pPr>
              <a:lnSpc>
                <a:spcPct val="100000"/>
              </a:lnSpc>
              <a:spcBef>
                <a:spcPts val="0"/>
              </a:spcBef>
              <a:spcAft>
                <a:spcPts val="0"/>
              </a:spcAft>
            </a:pPr>
            <a:endParaRPr lang="en-US" sz="2800" dirty="0"/>
          </a:p>
          <a:p>
            <a:pPr>
              <a:lnSpc>
                <a:spcPct val="100000"/>
              </a:lnSpc>
              <a:spcBef>
                <a:spcPts val="0"/>
              </a:spcBef>
              <a:spcAft>
                <a:spcPts val="0"/>
              </a:spcAft>
            </a:pPr>
            <a:r>
              <a:rPr lang="en-US" sz="2800" dirty="0"/>
              <a:t>A Checklist and </a:t>
            </a:r>
            <a:r>
              <a:rPr lang="en-US" sz="2800" dirty="0" err="1"/>
              <a:t>Powerpoint</a:t>
            </a:r>
            <a:r>
              <a:rPr lang="en-US" sz="2800" dirty="0"/>
              <a:t> Approach</a:t>
            </a:r>
          </a:p>
        </p:txBody>
      </p:sp>
      <p:sp>
        <p:nvSpPr>
          <p:cNvPr id="7" name="Content Placeholder 6">
            <a:extLst>
              <a:ext uri="{FF2B5EF4-FFF2-40B4-BE49-F238E27FC236}">
                <a16:creationId xmlns:a16="http://schemas.microsoft.com/office/drawing/2014/main" id="{1AA55391-6918-4ABC-8091-99841214F75F}"/>
              </a:ext>
            </a:extLst>
          </p:cNvPr>
          <p:cNvSpPr>
            <a:spLocks noGrp="1"/>
          </p:cNvSpPr>
          <p:nvPr>
            <p:ph idx="1"/>
          </p:nvPr>
        </p:nvSpPr>
        <p:spPr/>
        <p:txBody>
          <a:bodyPr/>
          <a:lstStyle/>
          <a:p>
            <a:r>
              <a:rPr lang="en-US" dirty="0"/>
              <a:t>Our </a:t>
            </a:r>
            <a:r>
              <a:rPr lang="en-US" b="1" dirty="0"/>
              <a:t>five-point</a:t>
            </a:r>
            <a:r>
              <a:rPr lang="en-US" dirty="0"/>
              <a:t> plan will be monitored/maintained/updated primarily by the Rector, Sr. Warden, Vestry, Health teams, Greeters/Ushers of the Church of the Incarnation and the Church re-entry planning committee (COI-CRPC)</a:t>
            </a:r>
          </a:p>
          <a:p>
            <a:endParaRPr lang="en-US" dirty="0"/>
          </a:p>
          <a:p>
            <a:r>
              <a:rPr lang="en-US" dirty="0"/>
              <a:t>We are advised to keep our group small and adhere to social distancing guidelines/CDC recommendations. Our church can accommodate and encourage smaller groups to attend bible study and small informational sessions on COVID-19 prior to Sunday gatherings. </a:t>
            </a:r>
          </a:p>
        </p:txBody>
      </p:sp>
    </p:spTree>
    <p:extLst>
      <p:ext uri="{BB962C8B-B14F-4D97-AF65-F5344CB8AC3E}">
        <p14:creationId xmlns:p14="http://schemas.microsoft.com/office/powerpoint/2010/main" val="394769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235FD5-BD78-4B77-B8A0-38065CDC8775}"/>
              </a:ext>
            </a:extLst>
          </p:cNvPr>
          <p:cNvSpPr>
            <a:spLocks noGrp="1"/>
          </p:cNvSpPr>
          <p:nvPr>
            <p:ph type="body" sz="half" idx="2"/>
          </p:nvPr>
        </p:nvSpPr>
        <p:spPr>
          <a:xfrm>
            <a:off x="614596" y="775982"/>
            <a:ext cx="3384418" cy="1067808"/>
          </a:xfrm>
        </p:spPr>
        <p:txBody>
          <a:bodyPr>
            <a:noAutofit/>
          </a:bodyPr>
          <a:lstStyle/>
          <a:p>
            <a:pPr>
              <a:lnSpc>
                <a:spcPct val="100000"/>
              </a:lnSpc>
              <a:spcBef>
                <a:spcPts val="0"/>
              </a:spcBef>
              <a:spcAft>
                <a:spcPts val="0"/>
              </a:spcAft>
            </a:pPr>
            <a:r>
              <a:rPr lang="en-US" sz="2800" dirty="0"/>
              <a:t>The FIVE–POINT Plan </a:t>
            </a:r>
          </a:p>
          <a:p>
            <a:pPr>
              <a:lnSpc>
                <a:spcPct val="100000"/>
              </a:lnSpc>
              <a:spcBef>
                <a:spcPts val="0"/>
              </a:spcBef>
              <a:spcAft>
                <a:spcPts val="0"/>
              </a:spcAft>
            </a:pPr>
            <a:r>
              <a:rPr lang="en-US" sz="2800" dirty="0"/>
              <a:t>“FIVE SAVES LIVES!”</a:t>
            </a:r>
          </a:p>
        </p:txBody>
      </p:sp>
      <p:sp>
        <p:nvSpPr>
          <p:cNvPr id="8" name="Text Placeholder 3">
            <a:extLst>
              <a:ext uri="{FF2B5EF4-FFF2-40B4-BE49-F238E27FC236}">
                <a16:creationId xmlns:a16="http://schemas.microsoft.com/office/drawing/2014/main" id="{1CF2E53F-0910-4DF9-9A2C-4015DE138984}"/>
              </a:ext>
            </a:extLst>
          </p:cNvPr>
          <p:cNvSpPr txBox="1">
            <a:spLocks/>
          </p:cNvSpPr>
          <p:nvPr/>
        </p:nvSpPr>
        <p:spPr>
          <a:xfrm>
            <a:off x="614596" y="2249642"/>
            <a:ext cx="3384418" cy="2358715"/>
          </a:xfrm>
          <a:prstGeom prst="rect">
            <a:avLst/>
          </a:prstGeom>
        </p:spPr>
        <p:txBody>
          <a:bodyPr vert="horz" lIns="91440" tIns="45720" rIns="91440" bIns="45720" rtlCol="0" anchor="t">
            <a:noAutofit/>
          </a:bodyPr>
          <a:lstStyle>
            <a:lvl1pPr marL="0" indent="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6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nSpc>
                <a:spcPct val="100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Rector, Vestry and Church of the Incarnation, Church Re-entry Planning Committee will implement </a:t>
            </a:r>
            <a:r>
              <a:rPr lang="en-US" sz="2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Five Saves Lives</a:t>
            </a:r>
            <a:r>
              <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(Our Five Point Plan) to: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endParaRPr lang="en-US" sz="2800" dirty="0"/>
          </a:p>
        </p:txBody>
      </p:sp>
      <p:sp>
        <p:nvSpPr>
          <p:cNvPr id="6" name="TextBox 5">
            <a:extLst>
              <a:ext uri="{FF2B5EF4-FFF2-40B4-BE49-F238E27FC236}">
                <a16:creationId xmlns:a16="http://schemas.microsoft.com/office/drawing/2014/main" id="{3014B3E9-16F7-4C19-98E6-6E71546738A7}"/>
              </a:ext>
            </a:extLst>
          </p:cNvPr>
          <p:cNvSpPr txBox="1"/>
          <p:nvPr/>
        </p:nvSpPr>
        <p:spPr>
          <a:xfrm>
            <a:off x="4152276" y="551129"/>
            <a:ext cx="7854846" cy="6164060"/>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arabicPeriod"/>
            </a:pPr>
            <a:r>
              <a:rPr lang="en-US" sz="17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Comfort our membership and guests.                                                                                                                                         </a:t>
            </a:r>
            <a:r>
              <a:rPr lang="en-US" sz="1700" dirty="0">
                <a:effectLst/>
                <a:latin typeface="Calibri" panose="020F0502020204030204" pitchFamily="34" charset="0"/>
                <a:ea typeface="Calibri" panose="020F0502020204030204" pitchFamily="34" charset="0"/>
                <a:cs typeface="Times New Roman" panose="02020603050405020304" pitchFamily="18" charset="0"/>
              </a:rPr>
              <a:t>Our church is committed to engage in Sacred Safety practices. </a:t>
            </a:r>
          </a:p>
          <a:p>
            <a:pPr marL="342900" marR="0" lvl="0" indent="-342900">
              <a:lnSpc>
                <a:spcPct val="107000"/>
              </a:lnSpc>
              <a:spcBef>
                <a:spcPts val="0"/>
              </a:spcBef>
              <a:spcAft>
                <a:spcPts val="0"/>
              </a:spcAft>
              <a:buClr>
                <a:srgbClr val="FF0000"/>
              </a:buClr>
              <a:buFont typeface="+mj-lt"/>
              <a:buAutoNum type="arabicPeriod"/>
            </a:pPr>
            <a:r>
              <a:rPr lang="en-US" sz="17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Inform and encourage our members to embrace the mandatory changes that will be implemented. </a:t>
            </a:r>
          </a:p>
          <a:p>
            <a:pPr marL="344488" marR="0" lvl="0">
              <a:lnSpc>
                <a:spcPct val="107000"/>
              </a:lnSpc>
              <a:spcBef>
                <a:spcPts val="0"/>
              </a:spcBef>
              <a:spcAft>
                <a:spcPts val="0"/>
              </a:spcAft>
              <a:buClr>
                <a:srgbClr val="FF0000"/>
              </a:buClr>
            </a:pPr>
            <a:r>
              <a:rPr lang="en-US" sz="1700" dirty="0">
                <a:effectLst/>
                <a:latin typeface="Calibri" panose="020F0502020204030204" pitchFamily="34" charset="0"/>
                <a:ea typeface="Calibri" panose="020F0502020204030204" pitchFamily="34" charset="0"/>
                <a:cs typeface="Times New Roman" panose="02020603050405020304" pitchFamily="18" charset="0"/>
              </a:rPr>
              <a:t>We will wear masks, conduct temperature checks, maintain social distancing, perform contact tracing, collect waivers, hand wash and use hand sanitizer.</a:t>
            </a:r>
          </a:p>
          <a:p>
            <a:pPr marL="342900" marR="0" lvl="0" indent="-342900">
              <a:lnSpc>
                <a:spcPct val="107000"/>
              </a:lnSpc>
              <a:spcBef>
                <a:spcPts val="0"/>
              </a:spcBef>
              <a:spcAft>
                <a:spcPts val="0"/>
              </a:spcAft>
              <a:buClr>
                <a:srgbClr val="FF0000"/>
              </a:buClr>
              <a:buFont typeface="+mj-lt"/>
              <a:buAutoNum type="arabicPeriod" startAt="3"/>
            </a:pPr>
            <a:r>
              <a:rPr lang="en-US" sz="17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Request that all members agree to leave the premises as soon as the service is over.                            </a:t>
            </a:r>
          </a:p>
          <a:p>
            <a:pPr marL="344488" marR="0" lvl="0">
              <a:lnSpc>
                <a:spcPct val="107000"/>
              </a:lnSpc>
              <a:spcBef>
                <a:spcPts val="0"/>
              </a:spcBef>
              <a:spcAft>
                <a:spcPts val="0"/>
              </a:spcAft>
              <a:buClr>
                <a:srgbClr val="FF0000"/>
              </a:buClr>
            </a:pPr>
            <a:r>
              <a:rPr lang="en-US" sz="1700" dirty="0">
                <a:effectLst/>
                <a:latin typeface="Calibri" panose="020F0502020204030204" pitchFamily="34" charset="0"/>
                <a:ea typeface="Calibri" panose="020F0502020204030204" pitchFamily="34" charset="0"/>
                <a:cs typeface="Times New Roman" panose="02020603050405020304" pitchFamily="18" charset="0"/>
              </a:rPr>
              <a:t>Usher-directed</a:t>
            </a:r>
            <a:r>
              <a:rPr lang="en-US" sz="1700" b="1" dirty="0">
                <a:effectLst/>
                <a:latin typeface="Calibri" panose="020F0502020204030204" pitchFamily="34" charset="0"/>
                <a:ea typeface="Calibri" panose="020F0502020204030204" pitchFamily="34" charset="0"/>
                <a:cs typeface="Times New Roman" panose="02020603050405020304" pitchFamily="18" charset="0"/>
              </a:rPr>
              <a:t>, </a:t>
            </a:r>
            <a:r>
              <a:rPr lang="en-US" sz="1700" dirty="0">
                <a:effectLst/>
                <a:latin typeface="Calibri" panose="020F0502020204030204" pitchFamily="34" charset="0"/>
                <a:ea typeface="Calibri" panose="020F0502020204030204" pitchFamily="34" charset="0"/>
                <a:cs typeface="Times New Roman" panose="02020603050405020304" pitchFamily="18" charset="0"/>
              </a:rPr>
              <a:t>we will use the designated doorways to discourage social gathering. </a:t>
            </a:r>
          </a:p>
          <a:p>
            <a:pPr marL="342900" marR="0" lvl="0" indent="-342900">
              <a:lnSpc>
                <a:spcPct val="107000"/>
              </a:lnSpc>
              <a:spcBef>
                <a:spcPts val="0"/>
              </a:spcBef>
              <a:spcAft>
                <a:spcPts val="0"/>
              </a:spcAft>
              <a:buClr>
                <a:srgbClr val="FF0000"/>
              </a:buClr>
              <a:buFont typeface="+mj-lt"/>
              <a:buAutoNum type="arabicPeriod" startAt="4"/>
            </a:pPr>
            <a:r>
              <a:rPr lang="en-US" sz="17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Expect that our members will adhere to the signage and CDC-approved directions provided.           </a:t>
            </a:r>
          </a:p>
          <a:p>
            <a:pPr marL="344488" marR="0" lvl="0">
              <a:lnSpc>
                <a:spcPct val="107000"/>
              </a:lnSpc>
              <a:spcBef>
                <a:spcPts val="0"/>
              </a:spcBef>
              <a:spcAft>
                <a:spcPts val="0"/>
              </a:spcAft>
              <a:buClr>
                <a:srgbClr val="FF0000"/>
              </a:buClr>
            </a:pPr>
            <a:r>
              <a:rPr lang="en-US" sz="1700" dirty="0">
                <a:effectLst/>
                <a:latin typeface="Calibri" panose="020F0502020204030204" pitchFamily="34" charset="0"/>
                <a:ea typeface="Calibri" panose="020F0502020204030204" pitchFamily="34" charset="0"/>
                <a:cs typeface="Times New Roman" panose="02020603050405020304" pitchFamily="18" charset="0"/>
              </a:rPr>
              <a:t>We will follow guidelines on where and how to enter the parking areas/premises/worship areas/restrooms. </a:t>
            </a:r>
          </a:p>
          <a:p>
            <a:pPr marL="342900" marR="0" lvl="0" indent="-342900">
              <a:lnSpc>
                <a:spcPct val="107000"/>
              </a:lnSpc>
              <a:spcBef>
                <a:spcPts val="0"/>
              </a:spcBef>
              <a:spcAft>
                <a:spcPts val="800"/>
              </a:spcAft>
              <a:buFont typeface="+mj-lt"/>
              <a:buAutoNum type="arabicPeriod" startAt="5"/>
            </a:pPr>
            <a:r>
              <a:rPr lang="en-US" sz="17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Faithfully and safely keep our members informed and mobilized</a:t>
            </a:r>
            <a:r>
              <a:rPr lang="en-US" sz="1700" i="1" dirty="0">
                <a:effectLst/>
                <a:latin typeface="Calibri" panose="020F0502020204030204" pitchFamily="34" charset="0"/>
                <a:ea typeface="Calibri" panose="020F0502020204030204" pitchFamily="34" charset="0"/>
                <a:cs typeface="Times New Roman" panose="02020603050405020304" pitchFamily="18" charset="0"/>
              </a:rPr>
              <a:t>. </a:t>
            </a:r>
          </a:p>
          <a:p>
            <a:pPr marL="284163" marR="0" lvl="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We will continue to chart a path to grow, enhance and fund our Church’s mission: </a:t>
            </a:r>
            <a:r>
              <a:rPr lang="en-US" sz="1700" i="1" dirty="0">
                <a:effectLst/>
                <a:latin typeface="Calibri" panose="020F0502020204030204" pitchFamily="34" charset="0"/>
                <a:ea typeface="Calibri" panose="020F0502020204030204" pitchFamily="34" charset="0"/>
                <a:cs typeface="Times New Roman" panose="02020603050405020304" pitchFamily="18" charset="0"/>
              </a:rPr>
              <a:t>Evangelism</a:t>
            </a:r>
            <a:r>
              <a:rPr lang="en-US" sz="17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Decisions by the Rector, Vestry and COI-CRPC will be based upon the health and safety of our parishioners as the first priority. This five-point plan will be monitored/maintained by the Church of the Incarnation–Church Re-entry Planning Committee (COI-CRPC) Vestry and Rector.</a:t>
            </a:r>
          </a:p>
        </p:txBody>
      </p:sp>
    </p:spTree>
    <p:extLst>
      <p:ext uri="{BB962C8B-B14F-4D97-AF65-F5344CB8AC3E}">
        <p14:creationId xmlns:p14="http://schemas.microsoft.com/office/powerpoint/2010/main" val="3683118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C55E-2E04-40B3-B1A1-2126C2879142}"/>
              </a:ext>
            </a:extLst>
          </p:cNvPr>
          <p:cNvSpPr>
            <a:spLocks noGrp="1"/>
          </p:cNvSpPr>
          <p:nvPr>
            <p:ph type="title"/>
          </p:nvPr>
        </p:nvSpPr>
        <p:spPr/>
        <p:txBody>
          <a:bodyPr>
            <a:normAutofit fontScale="90000"/>
          </a:bodyPr>
          <a:lstStyle/>
          <a:p>
            <a:r>
              <a:rPr lang="en-US" sz="3200" dirty="0"/>
              <a:t>August Informational Session</a:t>
            </a:r>
            <a:br>
              <a:rPr lang="en-US" sz="3200" dirty="0"/>
            </a:br>
            <a:r>
              <a:rPr lang="en-US" sz="3200" dirty="0"/>
              <a:t>SCHEDULE</a:t>
            </a:r>
          </a:p>
        </p:txBody>
      </p:sp>
      <p:sp>
        <p:nvSpPr>
          <p:cNvPr id="4" name="Text Placeholder 3">
            <a:extLst>
              <a:ext uri="{FF2B5EF4-FFF2-40B4-BE49-F238E27FC236}">
                <a16:creationId xmlns:a16="http://schemas.microsoft.com/office/drawing/2014/main" id="{3410AD4F-C504-4CBD-BBC6-876E98D1BDAF}"/>
              </a:ext>
            </a:extLst>
          </p:cNvPr>
          <p:cNvSpPr>
            <a:spLocks noGrp="1"/>
          </p:cNvSpPr>
          <p:nvPr>
            <p:ph type="body" sz="half" idx="2"/>
          </p:nvPr>
        </p:nvSpPr>
        <p:spPr/>
        <p:txBody>
          <a:bodyPr/>
          <a:lstStyle/>
          <a:p>
            <a:endParaRPr lang="en-US" dirty="0"/>
          </a:p>
        </p:txBody>
      </p:sp>
      <p:pic>
        <p:nvPicPr>
          <p:cNvPr id="7" name="Picture 6" descr="A close up of a device&#10;&#10;Description automatically generated">
            <a:extLst>
              <a:ext uri="{FF2B5EF4-FFF2-40B4-BE49-F238E27FC236}">
                <a16:creationId xmlns:a16="http://schemas.microsoft.com/office/drawing/2014/main" id="{3B7DEE9F-6EE0-4438-8D16-01437107882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7757" y="2655869"/>
            <a:ext cx="3810000" cy="2857500"/>
          </a:xfrm>
          <a:prstGeom prst="rect">
            <a:avLst/>
          </a:prstGeom>
        </p:spPr>
      </p:pic>
      <p:sp>
        <p:nvSpPr>
          <p:cNvPr id="3" name="TextBox 2">
            <a:extLst>
              <a:ext uri="{FF2B5EF4-FFF2-40B4-BE49-F238E27FC236}">
                <a16:creationId xmlns:a16="http://schemas.microsoft.com/office/drawing/2014/main" id="{0885A466-0A5F-48C3-8D7F-B68E8362ACB4}"/>
              </a:ext>
            </a:extLst>
          </p:cNvPr>
          <p:cNvSpPr txBox="1"/>
          <p:nvPr/>
        </p:nvSpPr>
        <p:spPr>
          <a:xfrm>
            <a:off x="4377128" y="824459"/>
            <a:ext cx="7437115" cy="5909310"/>
          </a:xfrm>
          <a:prstGeom prst="rect">
            <a:avLst/>
          </a:prstGeom>
          <a:noFill/>
        </p:spPr>
        <p:txBody>
          <a:bodyPr wrap="square" rtlCol="0">
            <a:spAutoFit/>
          </a:bodyPr>
          <a:lstStyle/>
          <a:p>
            <a:r>
              <a:rPr lang="en-US" dirty="0"/>
              <a:t>Effective Immediately, we seek to use a PowerPoint and a Checklist Approach to Educate, Inform, and Train our membership on the procedures and protocols to mitigate the spread of COVID-19.</a:t>
            </a:r>
          </a:p>
          <a:p>
            <a:endParaRPr lang="en-US" dirty="0"/>
          </a:p>
          <a:p>
            <a:pPr marL="285750" indent="-285750">
              <a:buFont typeface="Arial" panose="020B0604020202020204" pitchFamily="34" charset="0"/>
              <a:buChar char="•"/>
            </a:pPr>
            <a:r>
              <a:rPr lang="en-US" dirty="0"/>
              <a:t>Clergy (Acolytes training will be introduced at a later date)</a:t>
            </a:r>
          </a:p>
          <a:p>
            <a:pPr marL="285750" indent="-285750">
              <a:buFont typeface="Arial" panose="020B0604020202020204" pitchFamily="34" charset="0"/>
              <a:buChar char="•"/>
            </a:pPr>
            <a:r>
              <a:rPr lang="en-US" dirty="0"/>
              <a:t>Ushers/Greeters</a:t>
            </a:r>
          </a:p>
          <a:p>
            <a:pPr marL="285750" indent="-285750">
              <a:buFont typeface="Arial" panose="020B0604020202020204" pitchFamily="34" charset="0"/>
              <a:buChar char="•"/>
            </a:pPr>
            <a:r>
              <a:rPr lang="en-US" dirty="0"/>
              <a:t>Health Teams</a:t>
            </a:r>
          </a:p>
          <a:p>
            <a:pPr marL="285750" indent="-285750">
              <a:buFont typeface="Arial" panose="020B0604020202020204" pitchFamily="34" charset="0"/>
              <a:buChar char="•"/>
            </a:pPr>
            <a:r>
              <a:rPr lang="en-US" dirty="0"/>
              <a:t>Sanitation Volunteer Teams</a:t>
            </a:r>
          </a:p>
          <a:p>
            <a:pPr marL="285750" indent="-285750">
              <a:buFont typeface="Arial" panose="020B0604020202020204" pitchFamily="34" charset="0"/>
              <a:buChar char="•"/>
            </a:pPr>
            <a:r>
              <a:rPr lang="en-US" dirty="0"/>
              <a:t>Altar Guild</a:t>
            </a:r>
          </a:p>
          <a:p>
            <a:pPr marL="285750" indent="-285750">
              <a:buFont typeface="Arial" panose="020B0604020202020204" pitchFamily="34" charset="0"/>
              <a:buChar char="•"/>
            </a:pPr>
            <a:r>
              <a:rPr lang="en-US" dirty="0"/>
              <a:t>Office Staff</a:t>
            </a:r>
          </a:p>
          <a:p>
            <a:pPr marL="285750" indent="-285750">
              <a:buFont typeface="Arial" panose="020B0604020202020204" pitchFamily="34" charset="0"/>
              <a:buChar char="•"/>
            </a:pPr>
            <a:r>
              <a:rPr lang="en-US" dirty="0" err="1"/>
              <a:t>Countroom</a:t>
            </a:r>
            <a:endParaRPr lang="en-US" dirty="0"/>
          </a:p>
          <a:p>
            <a:pPr marL="285750" indent="-285750">
              <a:buFont typeface="Arial" panose="020B0604020202020204" pitchFamily="34" charset="0"/>
              <a:buChar char="•"/>
            </a:pPr>
            <a:r>
              <a:rPr lang="en-US" dirty="0"/>
              <a:t>Music Ministry (Postponed) </a:t>
            </a:r>
          </a:p>
          <a:p>
            <a:pPr marL="285750" indent="-285750">
              <a:buFont typeface="Arial" panose="020B0604020202020204" pitchFamily="34" charset="0"/>
              <a:buChar char="•"/>
            </a:pPr>
            <a:r>
              <a:rPr lang="en-US" dirty="0"/>
              <a:t>Parishioners-General overview of the latest information regarding COVID-19, entry and exit requirements, wearing masks, hand sanitation, contact tracing, temperature checks, social-distancing seating, sample service bulletin, offertory procedures, restroom protocols, office use, self-reporting procedures, communications, mental health, racial disparities, guilds and groups, bible-study. Together we will move forward with courageous, faithful, and innovative ways to grow, enhance and fund our church’s mission: Evangelism.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73897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A picture containing indoor, table, building, room&#10;&#10;Description automatically generated">
            <a:extLst>
              <a:ext uri="{FF2B5EF4-FFF2-40B4-BE49-F238E27FC236}">
                <a16:creationId xmlns:a16="http://schemas.microsoft.com/office/drawing/2014/main" id="{FF2DDC13-010B-4184-9AEC-CEA12B9A8C58}"/>
              </a:ext>
            </a:extLst>
          </p:cNvPr>
          <p:cNvPicPr>
            <a:picLocks noGrp="1" noChangeAspect="1"/>
          </p:cNvPicPr>
          <p:nvPr>
            <p:ph idx="1"/>
          </p:nvPr>
        </p:nvPicPr>
        <p:blipFill>
          <a:blip r:embed="rId2"/>
          <a:stretch>
            <a:fillRect/>
          </a:stretch>
        </p:blipFill>
        <p:spPr>
          <a:xfrm>
            <a:off x="1191431" y="541064"/>
            <a:ext cx="4581189" cy="3435892"/>
          </a:xfrm>
          <a:prstGeom prst="rect">
            <a:avLst/>
          </a:prstGeom>
        </p:spPr>
      </p:pic>
      <p:cxnSp>
        <p:nvCxnSpPr>
          <p:cNvPr id="24" name="Straight Connector 23">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11" name="Picture 10" descr="A dining room table&#10;&#10;Description automatically generated">
            <a:extLst>
              <a:ext uri="{FF2B5EF4-FFF2-40B4-BE49-F238E27FC236}">
                <a16:creationId xmlns:a16="http://schemas.microsoft.com/office/drawing/2014/main" id="{0B01C16B-64F6-4021-BF25-52890D5E8CE8}"/>
              </a:ext>
            </a:extLst>
          </p:cNvPr>
          <p:cNvPicPr>
            <a:picLocks noChangeAspect="1"/>
          </p:cNvPicPr>
          <p:nvPr/>
        </p:nvPicPr>
        <p:blipFill>
          <a:blip r:embed="rId3"/>
          <a:stretch>
            <a:fillRect/>
          </a:stretch>
        </p:blipFill>
        <p:spPr>
          <a:xfrm>
            <a:off x="6417735" y="541064"/>
            <a:ext cx="4581189" cy="3435892"/>
          </a:xfrm>
          <a:prstGeom prst="rect">
            <a:avLst/>
          </a:prstGeom>
        </p:spPr>
      </p:pic>
      <p:sp>
        <p:nvSpPr>
          <p:cNvPr id="26" name="Rectangle 25">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806C55E-2E04-40B3-B1A1-2126C2879142}"/>
              </a:ext>
            </a:extLst>
          </p:cNvPr>
          <p:cNvSpPr>
            <a:spLocks noGrp="1"/>
          </p:cNvSpPr>
          <p:nvPr>
            <p:ph type="title"/>
          </p:nvPr>
        </p:nvSpPr>
        <p:spPr>
          <a:xfrm>
            <a:off x="3687581" y="4556521"/>
            <a:ext cx="5531370" cy="1607013"/>
          </a:xfrm>
        </p:spPr>
        <p:txBody>
          <a:bodyPr vert="horz" lIns="91440" tIns="45720" rIns="91440" bIns="45720" rtlCol="0" anchor="ctr">
            <a:normAutofit/>
          </a:bodyPr>
          <a:lstStyle/>
          <a:p>
            <a:pPr algn="ctr"/>
            <a:r>
              <a:rPr lang="en-US" sz="4000" dirty="0"/>
              <a:t>Social distancing</a:t>
            </a:r>
            <a:endParaRPr lang="en-US" sz="4000" b="0" kern="1200" cap="all" dirty="0">
              <a:latin typeface="+mj-lt"/>
              <a:ea typeface="+mj-ea"/>
              <a:cs typeface="+mj-cs"/>
            </a:endParaRPr>
          </a:p>
        </p:txBody>
      </p:sp>
    </p:spTree>
    <p:extLst>
      <p:ext uri="{BB962C8B-B14F-4D97-AF65-F5344CB8AC3E}">
        <p14:creationId xmlns:p14="http://schemas.microsoft.com/office/powerpoint/2010/main" val="1504790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1B5120-2E3E-6240-8768-3B7E2E3C97AF}"/>
              </a:ext>
            </a:extLst>
          </p:cNvPr>
          <p:cNvPicPr>
            <a:picLocks noChangeAspect="1"/>
          </p:cNvPicPr>
          <p:nvPr/>
        </p:nvPicPr>
        <p:blipFill>
          <a:blip r:embed="rId2"/>
          <a:stretch>
            <a:fillRect/>
          </a:stretch>
        </p:blipFill>
        <p:spPr>
          <a:xfrm>
            <a:off x="447240" y="727075"/>
            <a:ext cx="11294043" cy="5709766"/>
          </a:xfrm>
          <a:prstGeom prst="rect">
            <a:avLst/>
          </a:prstGeom>
        </p:spPr>
      </p:pic>
    </p:spTree>
    <p:extLst>
      <p:ext uri="{BB962C8B-B14F-4D97-AF65-F5344CB8AC3E}">
        <p14:creationId xmlns:p14="http://schemas.microsoft.com/office/powerpoint/2010/main" val="2699146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building, sitting, yellow&#10;&#10;Description automatically generated">
            <a:extLst>
              <a:ext uri="{FF2B5EF4-FFF2-40B4-BE49-F238E27FC236}">
                <a16:creationId xmlns:a16="http://schemas.microsoft.com/office/drawing/2014/main" id="{E5684CE4-B592-430F-B7FD-EF13C0094CBA}"/>
              </a:ext>
            </a:extLst>
          </p:cNvPr>
          <p:cNvPicPr>
            <a:picLocks noGrp="1" noChangeAspect="1"/>
          </p:cNvPicPr>
          <p:nvPr>
            <p:ph idx="1"/>
          </p:nvPr>
        </p:nvPicPr>
        <p:blipFill rotWithShape="1">
          <a:blip r:embed="rId2"/>
          <a:srcRect b="17737"/>
          <a:stretch/>
        </p:blipFill>
        <p:spPr>
          <a:xfrm>
            <a:off x="441139" y="569414"/>
            <a:ext cx="5477059" cy="3379194"/>
          </a:xfrm>
          <a:prstGeom prst="rect">
            <a:avLst/>
          </a:prstGeom>
        </p:spPr>
      </p:pic>
      <p:pic>
        <p:nvPicPr>
          <p:cNvPr id="8" name="Picture 7" descr="A picture containing indoor, ceiling, table, room&#10;&#10;Description automatically generated">
            <a:extLst>
              <a:ext uri="{FF2B5EF4-FFF2-40B4-BE49-F238E27FC236}">
                <a16:creationId xmlns:a16="http://schemas.microsoft.com/office/drawing/2014/main" id="{07BF08CF-357B-4A12-94DC-09476B8D8E08}"/>
              </a:ext>
            </a:extLst>
          </p:cNvPr>
          <p:cNvPicPr>
            <a:picLocks noChangeAspect="1"/>
          </p:cNvPicPr>
          <p:nvPr/>
        </p:nvPicPr>
        <p:blipFill rotWithShape="1">
          <a:blip r:embed="rId3"/>
          <a:srcRect t="12592"/>
          <a:stretch/>
        </p:blipFill>
        <p:spPr>
          <a:xfrm>
            <a:off x="6373994" y="541064"/>
            <a:ext cx="5241155" cy="3435892"/>
          </a:xfrm>
          <a:prstGeom prst="rect">
            <a:avLst/>
          </a:prstGeom>
        </p:spPr>
      </p:pic>
      <p:sp>
        <p:nvSpPr>
          <p:cNvPr id="23" name="Rectangle 22">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97735"/>
            <a:ext cx="1126540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806C55E-2E04-40B3-B1A1-2126C2879142}"/>
              </a:ext>
            </a:extLst>
          </p:cNvPr>
          <p:cNvSpPr>
            <a:spLocks noGrp="1"/>
          </p:cNvSpPr>
          <p:nvPr>
            <p:ph type="title"/>
          </p:nvPr>
        </p:nvSpPr>
        <p:spPr>
          <a:xfrm>
            <a:off x="609599" y="4572000"/>
            <a:ext cx="10965141" cy="895244"/>
          </a:xfrm>
        </p:spPr>
        <p:txBody>
          <a:bodyPr vert="horz" lIns="91440" tIns="45720" rIns="91440" bIns="45720" rtlCol="0" anchor="b">
            <a:normAutofit/>
          </a:bodyPr>
          <a:lstStyle/>
          <a:p>
            <a:pPr algn="ctr"/>
            <a:r>
              <a:rPr lang="en-US" sz="4000" dirty="0"/>
              <a:t>Social distancing</a:t>
            </a:r>
          </a:p>
        </p:txBody>
      </p:sp>
    </p:spTree>
    <p:extLst>
      <p:ext uri="{BB962C8B-B14F-4D97-AF65-F5344CB8AC3E}">
        <p14:creationId xmlns:p14="http://schemas.microsoft.com/office/powerpoint/2010/main" val="2131025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5684CE4-B592-430F-B7FD-EF13C0094CBA}"/>
              </a:ext>
            </a:extLst>
          </p:cNvPr>
          <p:cNvPicPr>
            <a:picLocks noGrp="1" noChangeAspect="1"/>
          </p:cNvPicPr>
          <p:nvPr>
            <p:ph idx="1"/>
          </p:nvPr>
        </p:nvPicPr>
        <p:blipFill>
          <a:blip r:embed="rId2"/>
          <a:srcRect/>
          <a:stretch/>
        </p:blipFill>
        <p:spPr>
          <a:xfrm>
            <a:off x="926872" y="569414"/>
            <a:ext cx="4505592" cy="3379194"/>
          </a:xfrm>
          <a:prstGeom prst="rect">
            <a:avLst/>
          </a:prstGeom>
        </p:spPr>
      </p:pic>
      <p:pic>
        <p:nvPicPr>
          <p:cNvPr id="8" name="Picture 7">
            <a:extLst>
              <a:ext uri="{FF2B5EF4-FFF2-40B4-BE49-F238E27FC236}">
                <a16:creationId xmlns:a16="http://schemas.microsoft.com/office/drawing/2014/main" id="{07BF08CF-357B-4A12-94DC-09476B8D8E08}"/>
              </a:ext>
            </a:extLst>
          </p:cNvPr>
          <p:cNvPicPr>
            <a:picLocks noChangeAspect="1"/>
          </p:cNvPicPr>
          <p:nvPr/>
        </p:nvPicPr>
        <p:blipFill>
          <a:blip r:embed="rId3"/>
          <a:srcRect/>
          <a:stretch/>
        </p:blipFill>
        <p:spPr>
          <a:xfrm>
            <a:off x="6703977" y="541064"/>
            <a:ext cx="4581189" cy="3435892"/>
          </a:xfrm>
          <a:prstGeom prst="rect">
            <a:avLst/>
          </a:prstGeom>
        </p:spPr>
      </p:pic>
      <p:sp>
        <p:nvSpPr>
          <p:cNvPr id="23" name="Rectangle 22">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97735"/>
            <a:ext cx="1126540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806C55E-2E04-40B3-B1A1-2126C2879142}"/>
              </a:ext>
            </a:extLst>
          </p:cNvPr>
          <p:cNvSpPr>
            <a:spLocks noGrp="1"/>
          </p:cNvSpPr>
          <p:nvPr>
            <p:ph type="title"/>
          </p:nvPr>
        </p:nvSpPr>
        <p:spPr>
          <a:xfrm>
            <a:off x="609599" y="4572000"/>
            <a:ext cx="10965141" cy="895244"/>
          </a:xfrm>
        </p:spPr>
        <p:txBody>
          <a:bodyPr vert="horz" lIns="91440" tIns="45720" rIns="91440" bIns="45720" rtlCol="0" anchor="b">
            <a:normAutofit/>
          </a:bodyPr>
          <a:lstStyle/>
          <a:p>
            <a:pPr algn="ctr"/>
            <a:r>
              <a:rPr lang="en-US" sz="4000" dirty="0"/>
              <a:t>Social distancing</a:t>
            </a:r>
          </a:p>
        </p:txBody>
      </p:sp>
    </p:spTree>
    <p:extLst>
      <p:ext uri="{BB962C8B-B14F-4D97-AF65-F5344CB8AC3E}">
        <p14:creationId xmlns:p14="http://schemas.microsoft.com/office/powerpoint/2010/main" val="4212197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8" name="Rectangle 37">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41" name="Rectangle 40">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806C55E-2E04-40B3-B1A1-2126C2879142}"/>
              </a:ext>
            </a:extLst>
          </p:cNvPr>
          <p:cNvSpPr>
            <a:spLocks noGrp="1"/>
          </p:cNvSpPr>
          <p:nvPr>
            <p:ph type="title"/>
          </p:nvPr>
        </p:nvSpPr>
        <p:spPr>
          <a:xfrm>
            <a:off x="583101" y="2263128"/>
            <a:ext cx="3412067" cy="1233639"/>
          </a:xfrm>
        </p:spPr>
        <p:txBody>
          <a:bodyPr vert="horz" lIns="91440" tIns="45720" rIns="91440" bIns="45720" rtlCol="0" anchor="b">
            <a:normAutofit/>
          </a:bodyPr>
          <a:lstStyle/>
          <a:p>
            <a:r>
              <a:rPr lang="en-US" sz="3600" dirty="0"/>
              <a:t>Social distancing</a:t>
            </a:r>
          </a:p>
        </p:txBody>
      </p:sp>
      <p:pic>
        <p:nvPicPr>
          <p:cNvPr id="8" name="Picture 7">
            <a:extLst>
              <a:ext uri="{FF2B5EF4-FFF2-40B4-BE49-F238E27FC236}">
                <a16:creationId xmlns:a16="http://schemas.microsoft.com/office/drawing/2014/main" id="{07BF08CF-357B-4A12-94DC-09476B8D8E08}"/>
              </a:ext>
            </a:extLst>
          </p:cNvPr>
          <p:cNvPicPr>
            <a:picLocks noChangeAspect="1"/>
          </p:cNvPicPr>
          <p:nvPr/>
        </p:nvPicPr>
        <p:blipFill>
          <a:blip r:embed="rId2"/>
          <a:stretch/>
        </p:blipFill>
        <p:spPr>
          <a:xfrm>
            <a:off x="4765053" y="880321"/>
            <a:ext cx="6764864" cy="5073648"/>
          </a:xfrm>
          <a:prstGeom prst="rect">
            <a:avLst/>
          </a:prstGeom>
        </p:spPr>
      </p:pic>
    </p:spTree>
    <p:extLst>
      <p:ext uri="{BB962C8B-B14F-4D97-AF65-F5344CB8AC3E}">
        <p14:creationId xmlns:p14="http://schemas.microsoft.com/office/powerpoint/2010/main" val="265922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2E06-9C73-4484-8B7E-C430B4090782}"/>
              </a:ext>
            </a:extLst>
          </p:cNvPr>
          <p:cNvSpPr>
            <a:spLocks noGrp="1"/>
          </p:cNvSpPr>
          <p:nvPr>
            <p:ph type="title"/>
          </p:nvPr>
        </p:nvSpPr>
        <p:spPr/>
        <p:txBody>
          <a:bodyPr>
            <a:normAutofit/>
          </a:bodyPr>
          <a:lstStyle/>
          <a:p>
            <a:r>
              <a:rPr lang="en-US" sz="3200" dirty="0"/>
              <a:t>NEXT STEPS…</a:t>
            </a:r>
          </a:p>
        </p:txBody>
      </p:sp>
      <p:sp>
        <p:nvSpPr>
          <p:cNvPr id="3" name="Content Placeholder 2">
            <a:extLst>
              <a:ext uri="{FF2B5EF4-FFF2-40B4-BE49-F238E27FC236}">
                <a16:creationId xmlns:a16="http://schemas.microsoft.com/office/drawing/2014/main" id="{C4F505F7-F516-4871-9652-DD70AF9B9696}"/>
              </a:ext>
            </a:extLst>
          </p:cNvPr>
          <p:cNvSpPr>
            <a:spLocks noGrp="1"/>
          </p:cNvSpPr>
          <p:nvPr>
            <p:ph idx="1"/>
          </p:nvPr>
        </p:nvSpPr>
        <p:spPr>
          <a:xfrm>
            <a:off x="4554698" y="796320"/>
            <a:ext cx="6650991" cy="5514539"/>
          </a:xfrm>
        </p:spPr>
        <p:txBody>
          <a:bodyPr>
            <a:noAutofit/>
          </a:bodyPr>
          <a:lstStyle/>
          <a:p>
            <a:pPr marL="0" marR="0" indent="0">
              <a:lnSpc>
                <a:spcPct val="107000"/>
              </a:lnSpc>
              <a:spcBef>
                <a:spcPts val="0"/>
              </a:spcBef>
              <a:spcAft>
                <a:spcPts val="800"/>
              </a:spcAft>
              <a:buNone/>
            </a:pPr>
            <a:r>
              <a:rPr lang="en-US" sz="1900" b="1" dirty="0">
                <a:latin typeface="Calibri Light" panose="020F0302020204030204" pitchFamily="34" charset="0"/>
                <a:ea typeface="Times New Roman" panose="02020603050405020304" pitchFamily="18" charset="0"/>
                <a:cs typeface="Times New Roman" panose="02020603050405020304" pitchFamily="18" charset="0"/>
              </a:rPr>
              <a:t>The next steps are:</a:t>
            </a: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900" dirty="0">
                <a:latin typeface="Calibri Light" panose="020F0302020204030204" pitchFamily="34" charset="0"/>
                <a:ea typeface="Times New Roman" panose="02020603050405020304" pitchFamily="18" charset="0"/>
                <a:cs typeface="Times New Roman" panose="02020603050405020304" pitchFamily="18" charset="0"/>
              </a:rPr>
              <a:t>Conducting a walkthrough using the Sanctuary</a:t>
            </a:r>
            <a:endParaRPr lang="en-US" sz="19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900" dirty="0">
                <a:effectLst/>
                <a:latin typeface="Calibri" panose="020F0502020204030204" pitchFamily="34" charset="0"/>
                <a:ea typeface="Calibri" panose="020F0502020204030204" pitchFamily="34" charset="0"/>
                <a:cs typeface="Times New Roman" panose="02020603050405020304" pitchFamily="18" charset="0"/>
              </a:rPr>
              <a:t>Finalize the Service Bulletin with mitigation protocols in place.</a:t>
            </a:r>
          </a:p>
          <a:p>
            <a:pPr marL="342900" marR="0" lvl="0" indent="-342900">
              <a:lnSpc>
                <a:spcPct val="107000"/>
              </a:lnSpc>
              <a:spcBef>
                <a:spcPts val="0"/>
              </a:spcBef>
              <a:spcAft>
                <a:spcPts val="800"/>
              </a:spcAft>
              <a:buFont typeface="+mj-lt"/>
              <a:buAutoNum type="arabicPeriod"/>
              <a:tabLst>
                <a:tab pos="457200" algn="l"/>
              </a:tabLst>
            </a:pPr>
            <a:r>
              <a:rPr lang="en-US" sz="1900" dirty="0">
                <a:latin typeface="Calibri Light" panose="020F0302020204030204" pitchFamily="34" charset="0"/>
                <a:ea typeface="Times New Roman" panose="02020603050405020304" pitchFamily="18" charset="0"/>
                <a:cs typeface="Times New Roman" panose="02020603050405020304" pitchFamily="18" charset="0"/>
              </a:rPr>
              <a:t>Creating the PowerPoints to match the Checklists of protocols -for training and information purposes.</a:t>
            </a:r>
          </a:p>
          <a:p>
            <a:pPr marL="342900" marR="0" lvl="0" indent="-342900">
              <a:lnSpc>
                <a:spcPct val="107000"/>
              </a:lnSpc>
              <a:spcBef>
                <a:spcPts val="0"/>
              </a:spcBef>
              <a:spcAft>
                <a:spcPts val="800"/>
              </a:spcAft>
              <a:buFont typeface="+mj-lt"/>
              <a:buAutoNum type="arabicPeriod"/>
              <a:tabLst>
                <a:tab pos="457200" algn="l"/>
              </a:tabLst>
            </a:pPr>
            <a:r>
              <a:rPr lang="en-US" sz="1900" dirty="0">
                <a:effectLst/>
                <a:latin typeface="Calibri" panose="020F0502020204030204" pitchFamily="34" charset="0"/>
                <a:ea typeface="Calibri" panose="020F0502020204030204" pitchFamily="34" charset="0"/>
                <a:cs typeface="Times New Roman" panose="02020603050405020304" pitchFamily="18" charset="0"/>
              </a:rPr>
              <a:t>Schedule the Informational sessions with church groups and parishioners.</a:t>
            </a:r>
          </a:p>
          <a:p>
            <a:pPr marL="342900" marR="0" lvl="0" indent="-342900">
              <a:lnSpc>
                <a:spcPct val="107000"/>
              </a:lnSpc>
              <a:spcBef>
                <a:spcPts val="0"/>
              </a:spcBef>
              <a:spcAft>
                <a:spcPts val="800"/>
              </a:spcAft>
              <a:buFont typeface="+mj-lt"/>
              <a:buAutoNum type="arabicPeriod"/>
              <a:tabLst>
                <a:tab pos="457200" algn="l"/>
              </a:tabLst>
            </a:pPr>
            <a:r>
              <a:rPr lang="en-US" sz="1900" dirty="0">
                <a:latin typeface="Calibri Light" panose="020F0302020204030204" pitchFamily="34" charset="0"/>
                <a:ea typeface="Times New Roman" panose="02020603050405020304" pitchFamily="18" charset="0"/>
                <a:cs typeface="Times New Roman" panose="02020603050405020304" pitchFamily="18" charset="0"/>
              </a:rPr>
              <a:t>Setting a re-opening date. TBA</a:t>
            </a:r>
          </a:p>
          <a:p>
            <a:pPr marL="342900" marR="0" lvl="0" indent="-342900">
              <a:lnSpc>
                <a:spcPct val="107000"/>
              </a:lnSpc>
              <a:spcBef>
                <a:spcPts val="0"/>
              </a:spcBef>
              <a:spcAft>
                <a:spcPts val="800"/>
              </a:spcAft>
              <a:buFont typeface="+mj-lt"/>
              <a:buAutoNum type="arabicPeriod"/>
              <a:tabLst>
                <a:tab pos="457200" algn="l"/>
              </a:tabLst>
            </a:pPr>
            <a:r>
              <a:rPr lang="en-US" sz="1900" dirty="0">
                <a:effectLst/>
                <a:latin typeface="Calibri" panose="020F0502020204030204" pitchFamily="34" charset="0"/>
                <a:ea typeface="Calibri" panose="020F0502020204030204" pitchFamily="34" charset="0"/>
                <a:cs typeface="Times New Roman" panose="02020603050405020304" pitchFamily="18" charset="0"/>
              </a:rPr>
              <a:t>Utilize an RSVP call center for members to indicate their attendance.</a:t>
            </a:r>
          </a:p>
          <a:p>
            <a:pPr marL="342900" marR="0" lvl="0" indent="-342900">
              <a:lnSpc>
                <a:spcPct val="107000"/>
              </a:lnSpc>
              <a:spcBef>
                <a:spcPts val="0"/>
              </a:spcBef>
              <a:spcAft>
                <a:spcPts val="800"/>
              </a:spcAft>
              <a:buFont typeface="+mj-lt"/>
              <a:buAutoNum type="arabicPeriod"/>
              <a:tabLst>
                <a:tab pos="457200" algn="l"/>
              </a:tabLst>
            </a:pPr>
            <a:r>
              <a:rPr lang="en-US" sz="1900" dirty="0">
                <a:effectLst/>
                <a:latin typeface="Calibri" panose="020F0502020204030204" pitchFamily="34" charset="0"/>
                <a:ea typeface="Calibri" panose="020F0502020204030204" pitchFamily="34" charset="0"/>
                <a:cs typeface="Times New Roman" panose="02020603050405020304" pitchFamily="18" charset="0"/>
              </a:rPr>
              <a:t>Schedule additional small group services prior to the “Easter” Re-entry of our Church.</a:t>
            </a:r>
          </a:p>
          <a:p>
            <a:pPr marL="342900" marR="0" lvl="0" indent="-342900">
              <a:lnSpc>
                <a:spcPct val="107000"/>
              </a:lnSpc>
              <a:spcBef>
                <a:spcPts val="0"/>
              </a:spcBef>
              <a:spcAft>
                <a:spcPts val="800"/>
              </a:spcAft>
              <a:buFont typeface="+mj-lt"/>
              <a:buAutoNum type="arabicPeriod"/>
              <a:tabLst>
                <a:tab pos="457200" algn="l"/>
              </a:tabLst>
            </a:pPr>
            <a:r>
              <a:rPr lang="en-US" sz="1900" dirty="0">
                <a:effectLst/>
                <a:latin typeface="Calibri" panose="020F0502020204030204" pitchFamily="34" charset="0"/>
                <a:ea typeface="Calibri" panose="020F0502020204030204" pitchFamily="34" charset="0"/>
                <a:cs typeface="Times New Roman" panose="02020603050405020304" pitchFamily="18" charset="0"/>
              </a:rPr>
              <a:t>Be prepared to re-enter the Church of the Incarnation, as approved by the Bishop’s Office and as advised by Health officials of the appropriate community conditions.</a:t>
            </a:r>
          </a:p>
        </p:txBody>
      </p:sp>
      <p:sp>
        <p:nvSpPr>
          <p:cNvPr id="4" name="Text Placeholder 3">
            <a:extLst>
              <a:ext uri="{FF2B5EF4-FFF2-40B4-BE49-F238E27FC236}">
                <a16:creationId xmlns:a16="http://schemas.microsoft.com/office/drawing/2014/main" id="{A53F61DF-547A-4F11-8A1A-68E370F4B94F}"/>
              </a:ext>
            </a:extLst>
          </p:cNvPr>
          <p:cNvSpPr>
            <a:spLocks noGrp="1"/>
          </p:cNvSpPr>
          <p:nvPr>
            <p:ph type="body" sz="half" idx="2"/>
          </p:nvPr>
        </p:nvSpPr>
        <p:spPr>
          <a:xfrm>
            <a:off x="767857" y="2836654"/>
            <a:ext cx="3031852" cy="592346"/>
          </a:xfrm>
        </p:spPr>
        <p:txBody>
          <a:bodyPr>
            <a:normAutofit/>
          </a:bodyPr>
          <a:lstStyle/>
          <a:p>
            <a:r>
              <a:rPr lang="en-US" sz="2800" dirty="0"/>
              <a:t>We Can DO It!</a:t>
            </a:r>
          </a:p>
        </p:txBody>
      </p:sp>
      <p:pic>
        <p:nvPicPr>
          <p:cNvPr id="6" name="Picture 5" descr="A picture containing drawing&#10;&#10;Description automatically generated">
            <a:extLst>
              <a:ext uri="{FF2B5EF4-FFF2-40B4-BE49-F238E27FC236}">
                <a16:creationId xmlns:a16="http://schemas.microsoft.com/office/drawing/2014/main" id="{A6D91023-988A-4551-BFAD-B3102D2457D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1946" y="3268682"/>
            <a:ext cx="3541157" cy="2655868"/>
          </a:xfrm>
          <a:prstGeom prst="rect">
            <a:avLst/>
          </a:prstGeom>
        </p:spPr>
      </p:pic>
    </p:spTree>
    <p:extLst>
      <p:ext uri="{BB962C8B-B14F-4D97-AF65-F5344CB8AC3E}">
        <p14:creationId xmlns:p14="http://schemas.microsoft.com/office/powerpoint/2010/main" val="3325467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6235-6957-4AFE-AB9E-955915248484}"/>
              </a:ext>
            </a:extLst>
          </p:cNvPr>
          <p:cNvSpPr>
            <a:spLocks noGrp="1"/>
          </p:cNvSpPr>
          <p:nvPr>
            <p:ph type="title"/>
          </p:nvPr>
        </p:nvSpPr>
        <p:spPr/>
        <p:txBody>
          <a:bodyPr/>
          <a:lstStyle/>
          <a:p>
            <a:r>
              <a:rPr lang="en-US" dirty="0"/>
              <a:t>September 2020</a:t>
            </a:r>
          </a:p>
        </p:txBody>
      </p:sp>
      <p:sp>
        <p:nvSpPr>
          <p:cNvPr id="3" name="Content Placeholder 2">
            <a:extLst>
              <a:ext uri="{FF2B5EF4-FFF2-40B4-BE49-F238E27FC236}">
                <a16:creationId xmlns:a16="http://schemas.microsoft.com/office/drawing/2014/main" id="{0AE66A5F-59E9-4519-99F7-85249FCD3F3B}"/>
              </a:ext>
            </a:extLst>
          </p:cNvPr>
          <p:cNvSpPr>
            <a:spLocks noGrp="1"/>
          </p:cNvSpPr>
          <p:nvPr>
            <p:ph idx="1"/>
          </p:nvPr>
        </p:nvSpPr>
        <p:spPr>
          <a:xfrm>
            <a:off x="4900928" y="933450"/>
            <a:ext cx="6650991" cy="4904595"/>
          </a:xfrm>
        </p:spPr>
        <p:txBody>
          <a:bodyPr/>
          <a:lstStyle/>
          <a:p>
            <a:r>
              <a:rPr lang="en-US" dirty="0"/>
              <a:t>Any outbreak or State and local changes can delay any of these plans, but we will continue to prepare.</a:t>
            </a:r>
          </a:p>
          <a:p>
            <a:pPr marL="0" indent="0">
              <a:buNone/>
            </a:pPr>
            <a:endParaRPr lang="en-US" dirty="0"/>
          </a:p>
          <a:p>
            <a:pPr marL="0" marR="0" indent="0" algn="ctr">
              <a:lnSpc>
                <a:spcPct val="107000"/>
              </a:lnSpc>
              <a:spcBef>
                <a:spcPts val="0"/>
              </a:spcBef>
              <a:spcAft>
                <a:spcPts val="0"/>
              </a:spcAft>
              <a:buNone/>
            </a:pPr>
            <a:r>
              <a:rPr lang="en-US"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Sincere thanks to all of our Parishioners, Vestry, COI-CRPC and Reverend Roberta Bobbie Knowles for their on-going prayers, support and expertise.</a:t>
            </a:r>
          </a:p>
          <a:p>
            <a:pPr marL="0" marR="0" indent="0" algn="ctr">
              <a:lnSpc>
                <a:spcPct val="107000"/>
              </a:lnSpc>
              <a:spcBef>
                <a:spcPts val="0"/>
              </a:spcBef>
              <a:spcAft>
                <a:spcPts val="0"/>
              </a:spcAft>
              <a:buNone/>
            </a:pPr>
            <a:endPar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 Sacred Safety,</a:t>
            </a:r>
          </a:p>
          <a:p>
            <a:pPr marL="0" marR="0" indent="0" algn="ctr">
              <a:lnSpc>
                <a:spcPct val="107000"/>
              </a:lnSpc>
              <a:spcBef>
                <a:spcPts val="0"/>
              </a:spcBef>
              <a:spcAft>
                <a:spcPts val="0"/>
              </a:spcAft>
              <a:buNone/>
            </a:pPr>
            <a:r>
              <a:rPr lang="en-US"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Agenoria</a:t>
            </a:r>
            <a:r>
              <a:rPr lang="en-US"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Powell, COI-CRPC Chair</a:t>
            </a:r>
          </a:p>
        </p:txBody>
      </p:sp>
    </p:spTree>
    <p:extLst>
      <p:ext uri="{BB962C8B-B14F-4D97-AF65-F5344CB8AC3E}">
        <p14:creationId xmlns:p14="http://schemas.microsoft.com/office/powerpoint/2010/main" val="745681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E133CE-8E0C-4D3D-92B0-3E87FFCD0032}"/>
              </a:ext>
            </a:extLst>
          </p:cNvPr>
          <p:cNvSpPr>
            <a:spLocks noGrp="1"/>
          </p:cNvSpPr>
          <p:nvPr>
            <p:ph type="title"/>
          </p:nvPr>
        </p:nvSpPr>
        <p:spPr>
          <a:xfrm>
            <a:off x="767857" y="933450"/>
            <a:ext cx="2996747" cy="4280576"/>
          </a:xfrm>
        </p:spPr>
        <p:txBody>
          <a:bodyPr>
            <a:normAutofit/>
          </a:bodyPr>
          <a:lstStyle/>
          <a:p>
            <a:r>
              <a:rPr lang="en-US" sz="3200" dirty="0"/>
              <a:t>Our mission:</a:t>
            </a:r>
            <a:br>
              <a:rPr lang="en-US" sz="3200" dirty="0"/>
            </a:br>
            <a:br>
              <a:rPr lang="en-US" sz="3200" dirty="0"/>
            </a:br>
            <a:br>
              <a:rPr lang="en-US" sz="3200" dirty="0"/>
            </a:br>
            <a:br>
              <a:rPr lang="en-US" sz="3200" dirty="0"/>
            </a:br>
            <a:endParaRPr lang="en-US" sz="3200" dirty="0"/>
          </a:p>
        </p:txBody>
      </p:sp>
      <p:sp>
        <p:nvSpPr>
          <p:cNvPr id="5" name="Content Placeholder 4">
            <a:extLst>
              <a:ext uri="{FF2B5EF4-FFF2-40B4-BE49-F238E27FC236}">
                <a16:creationId xmlns:a16="http://schemas.microsoft.com/office/drawing/2014/main" id="{F9E598FA-03AC-4E59-ACFE-C5D0FD71D15E}"/>
              </a:ext>
            </a:extLst>
          </p:cNvPr>
          <p:cNvSpPr>
            <a:spLocks noGrp="1"/>
          </p:cNvSpPr>
          <p:nvPr>
            <p:ph idx="1"/>
          </p:nvPr>
        </p:nvSpPr>
        <p:spPr/>
        <p:txBody>
          <a:bodyPr>
            <a:normAutofit lnSpcReduction="10000"/>
          </a:bodyPr>
          <a:lstStyle/>
          <a:p>
            <a:pPr marL="0" indent="0">
              <a:buNone/>
            </a:pPr>
            <a:r>
              <a:rPr lang="en-US" sz="2400" i="1" cap="all" dirty="0">
                <a:solidFill>
                  <a:prstClr val="black">
                    <a:lumMod val="75000"/>
                    <a:lumOff val="25000"/>
                  </a:prstClr>
                </a:solidFill>
                <a:latin typeface="Franklin Gothic Book" panose="020B0503020102020204" pitchFamily="34" charset="0"/>
                <a:ea typeface="+mj-ea"/>
                <a:cs typeface="+mj-cs"/>
              </a:rPr>
              <a:t>“On Being Faithful </a:t>
            </a:r>
            <a:r>
              <a:rPr lang="en-US" sz="2400" cap="all" dirty="0">
                <a:solidFill>
                  <a:prstClr val="black">
                    <a:lumMod val="75000"/>
                    <a:lumOff val="25000"/>
                  </a:prstClr>
                </a:solidFill>
                <a:latin typeface="Franklin Gothic Book" panose="020B0503020102020204" pitchFamily="34" charset="0"/>
                <a:ea typeface="+mj-ea"/>
                <a:cs typeface="+mj-cs"/>
              </a:rPr>
              <a:t>Provides each of our congregation, schools, and special ministries clear guidance and direction for how we in the diocese may begin to move forward as a witness to forming of new habits and practices by which to live courageously and faithfully into the new season that is now unfolding before us” </a:t>
            </a:r>
          </a:p>
          <a:p>
            <a:pPr marL="0" indent="0">
              <a:buNone/>
            </a:pPr>
            <a:r>
              <a:rPr lang="en-US" sz="2400" cap="all" dirty="0">
                <a:solidFill>
                  <a:prstClr val="black">
                    <a:lumMod val="75000"/>
                    <a:lumOff val="25000"/>
                  </a:prstClr>
                </a:solidFill>
                <a:latin typeface="Franklin Gothic Book" panose="020B0503020102020204" pitchFamily="34" charset="0"/>
                <a:ea typeface="+mj-ea"/>
                <a:cs typeface="+mj-cs"/>
              </a:rPr>
              <a:t>Excerpt from on Being faithful guidelines for a shared discernment on the way ahead in this season Of covid-19 South </a:t>
            </a:r>
            <a:r>
              <a:rPr lang="en-US" sz="2400" cap="all" dirty="0" err="1">
                <a:solidFill>
                  <a:prstClr val="black">
                    <a:lumMod val="75000"/>
                    <a:lumOff val="25000"/>
                  </a:prstClr>
                </a:solidFill>
                <a:latin typeface="Franklin Gothic Book" panose="020B0503020102020204" pitchFamily="34" charset="0"/>
                <a:ea typeface="+mj-ea"/>
                <a:cs typeface="+mj-cs"/>
              </a:rPr>
              <a:t>florida</a:t>
            </a:r>
            <a:r>
              <a:rPr lang="en-US" sz="2400" cap="all" dirty="0">
                <a:solidFill>
                  <a:prstClr val="black">
                    <a:lumMod val="75000"/>
                    <a:lumOff val="25000"/>
                  </a:prstClr>
                </a:solidFill>
                <a:latin typeface="Franklin Gothic Book" panose="020B0503020102020204" pitchFamily="34" charset="0"/>
                <a:ea typeface="+mj-ea"/>
                <a:cs typeface="+mj-cs"/>
              </a:rPr>
              <a:t> diocese, bishop peter </a:t>
            </a:r>
            <a:r>
              <a:rPr lang="en-US" sz="2400" cap="all" dirty="0" err="1">
                <a:solidFill>
                  <a:prstClr val="black">
                    <a:lumMod val="75000"/>
                    <a:lumOff val="25000"/>
                  </a:prstClr>
                </a:solidFill>
                <a:latin typeface="Franklin Gothic Book" panose="020B0503020102020204" pitchFamily="34" charset="0"/>
                <a:ea typeface="+mj-ea"/>
                <a:cs typeface="+mj-cs"/>
              </a:rPr>
              <a:t>eaton</a:t>
            </a:r>
            <a:r>
              <a:rPr lang="en-US" sz="2400" cap="all" dirty="0">
                <a:solidFill>
                  <a:prstClr val="black">
                    <a:lumMod val="75000"/>
                    <a:lumOff val="25000"/>
                  </a:prstClr>
                </a:solidFill>
                <a:latin typeface="Franklin Gothic Book" panose="020B0503020102020204" pitchFamily="34" charset="0"/>
                <a:ea typeface="+mj-ea"/>
                <a:cs typeface="+mj-cs"/>
              </a:rPr>
              <a:t>++</a:t>
            </a:r>
            <a:endParaRPr lang="en-US" dirty="0">
              <a:latin typeface="Franklin Gothic Book" panose="020B0503020102020204" pitchFamily="34" charset="0"/>
            </a:endParaRPr>
          </a:p>
        </p:txBody>
      </p:sp>
    </p:spTree>
    <p:extLst>
      <p:ext uri="{BB962C8B-B14F-4D97-AF65-F5344CB8AC3E}">
        <p14:creationId xmlns:p14="http://schemas.microsoft.com/office/powerpoint/2010/main" val="2247523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E0DD-FEBF-4BA4-81CC-5C1FA6099723}"/>
              </a:ext>
            </a:extLst>
          </p:cNvPr>
          <p:cNvSpPr>
            <a:spLocks noGrp="1"/>
          </p:cNvSpPr>
          <p:nvPr>
            <p:ph type="title"/>
          </p:nvPr>
        </p:nvSpPr>
        <p:spPr>
          <a:xfrm>
            <a:off x="767857" y="933450"/>
            <a:ext cx="3031852" cy="2495550"/>
          </a:xfrm>
        </p:spPr>
        <p:txBody>
          <a:bodyPr>
            <a:noAutofit/>
          </a:bodyPr>
          <a:lstStyle/>
          <a:p>
            <a:r>
              <a:rPr lang="en-US" sz="3200" dirty="0"/>
              <a:t>Staying on track</a:t>
            </a:r>
            <a:br>
              <a:rPr lang="en-US" sz="3200" dirty="0"/>
            </a:br>
            <a:r>
              <a:rPr lang="en-US" sz="3200" dirty="0"/>
              <a:t>Our </a:t>
            </a:r>
            <a:r>
              <a:rPr lang="en-US" sz="3200" dirty="0" err="1"/>
              <a:t>coi-crpc</a:t>
            </a:r>
            <a:r>
              <a:rPr lang="en-US" sz="3200" dirty="0"/>
              <a:t> </a:t>
            </a:r>
            <a:br>
              <a:rPr lang="en-US" sz="3200" dirty="0"/>
            </a:br>
            <a:r>
              <a:rPr lang="en-US" sz="3200" dirty="0"/>
              <a:t>task &amp; purpose</a:t>
            </a:r>
          </a:p>
        </p:txBody>
      </p:sp>
      <p:sp>
        <p:nvSpPr>
          <p:cNvPr id="3" name="Content Placeholder 2">
            <a:extLst>
              <a:ext uri="{FF2B5EF4-FFF2-40B4-BE49-F238E27FC236}">
                <a16:creationId xmlns:a16="http://schemas.microsoft.com/office/drawing/2014/main" id="{97FC2B86-33F2-4F73-838D-6191DA50644F}"/>
              </a:ext>
            </a:extLst>
          </p:cNvPr>
          <p:cNvSpPr>
            <a:spLocks noGrp="1"/>
          </p:cNvSpPr>
          <p:nvPr>
            <p:ph idx="1"/>
          </p:nvPr>
        </p:nvSpPr>
        <p:spPr>
          <a:xfrm>
            <a:off x="4631962" y="933450"/>
            <a:ext cx="6919958" cy="5467349"/>
          </a:xfrm>
        </p:spPr>
        <p:txBody>
          <a:bodyPr>
            <a:normAutofit/>
          </a:bodyPr>
          <a:lstStyle/>
          <a:p>
            <a:pPr marL="0" indent="0">
              <a:buNone/>
            </a:pPr>
            <a:r>
              <a:rPr lang="en-US" dirty="0"/>
              <a:t>The Church of the Incarnation Church Re-entry Planning Committee Purpose:</a:t>
            </a:r>
          </a:p>
          <a:p>
            <a:r>
              <a:rPr lang="en-US" dirty="0"/>
              <a:t>Our Task: When the time is right (health conditions being mitigated according to health officials) and we have the plan of action, training, essential equipment and supplies -we will have a *document to request that we re-enter our beloved Church of the Incarnation. This document will be reviewed by the parish council, vestry, rector, deanery and prayerfully approved by the bishop’s office. </a:t>
            </a:r>
          </a:p>
          <a:p>
            <a:r>
              <a:rPr lang="en-US" dirty="0"/>
              <a:t>We seek to use a </a:t>
            </a:r>
            <a:r>
              <a:rPr lang="en-US" i="1" dirty="0"/>
              <a:t>PowerPoint and a Checklist Approach </a:t>
            </a:r>
            <a:r>
              <a:rPr lang="en-US" dirty="0"/>
              <a:t>to Educate, Inform and Train.</a:t>
            </a:r>
          </a:p>
          <a:p>
            <a:r>
              <a:rPr lang="en-US" dirty="0"/>
              <a:t>Generate a Request Letter to the Bishop to re-open with attached checklists, schedules, evidence of completed training, information, procedures and protocols.</a:t>
            </a:r>
          </a:p>
          <a:p>
            <a:endParaRPr lang="en-US" dirty="0"/>
          </a:p>
        </p:txBody>
      </p:sp>
    </p:spTree>
    <p:extLst>
      <p:ext uri="{BB962C8B-B14F-4D97-AF65-F5344CB8AC3E}">
        <p14:creationId xmlns:p14="http://schemas.microsoft.com/office/powerpoint/2010/main" val="3588923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28CB-A08C-4332-B9F9-D109EED91DF4}"/>
              </a:ext>
            </a:extLst>
          </p:cNvPr>
          <p:cNvSpPr>
            <a:spLocks noGrp="1"/>
          </p:cNvSpPr>
          <p:nvPr>
            <p:ph type="title"/>
          </p:nvPr>
        </p:nvSpPr>
        <p:spPr/>
        <p:txBody>
          <a:bodyPr>
            <a:normAutofit/>
          </a:bodyPr>
          <a:lstStyle/>
          <a:p>
            <a:r>
              <a:rPr lang="en-US" sz="3200" dirty="0"/>
              <a:t>Our timeline</a:t>
            </a:r>
          </a:p>
        </p:txBody>
      </p:sp>
      <p:sp>
        <p:nvSpPr>
          <p:cNvPr id="3" name="Content Placeholder 2">
            <a:extLst>
              <a:ext uri="{FF2B5EF4-FFF2-40B4-BE49-F238E27FC236}">
                <a16:creationId xmlns:a16="http://schemas.microsoft.com/office/drawing/2014/main" id="{6AC6EDAB-B984-437A-9F7D-2ECE9B16EBC8}"/>
              </a:ext>
            </a:extLst>
          </p:cNvPr>
          <p:cNvSpPr>
            <a:spLocks noGrp="1"/>
          </p:cNvSpPr>
          <p:nvPr>
            <p:ph idx="1"/>
          </p:nvPr>
        </p:nvSpPr>
        <p:spPr>
          <a:xfrm>
            <a:off x="4900928" y="933450"/>
            <a:ext cx="6650991" cy="5497329"/>
          </a:xfrm>
        </p:spPr>
        <p:txBody>
          <a:bodyPr>
            <a:normAutofit/>
          </a:bodyPr>
          <a:lstStyle/>
          <a:p>
            <a:pPr marL="0" lvl="0" indent="0">
              <a:buNone/>
            </a:pPr>
            <a:r>
              <a:rPr lang="en-US" b="1" u="sng" dirty="0"/>
              <a:t>March 2020</a:t>
            </a:r>
          </a:p>
          <a:p>
            <a:pPr lvl="0">
              <a:buFont typeface="Wingdings" panose="05000000000000000000" pitchFamily="2" charset="2"/>
              <a:buChar char="§"/>
            </a:pPr>
            <a:r>
              <a:rPr lang="en-US" dirty="0"/>
              <a:t>Physically Close the church.</a:t>
            </a:r>
          </a:p>
          <a:p>
            <a:pPr lvl="0"/>
            <a:r>
              <a:rPr lang="en-US" dirty="0"/>
              <a:t>Implement Season I guidelines.</a:t>
            </a:r>
          </a:p>
          <a:p>
            <a:pPr lvl="0"/>
            <a:r>
              <a:rPr lang="en-US" dirty="0"/>
              <a:t>Initiate Online Live stream Church Service</a:t>
            </a:r>
          </a:p>
          <a:p>
            <a:pPr lvl="0"/>
            <a:r>
              <a:rPr lang="en-US" dirty="0"/>
              <a:t>March 29, 2020</a:t>
            </a:r>
          </a:p>
          <a:p>
            <a:pPr marL="0" indent="0">
              <a:buNone/>
            </a:pPr>
            <a:endParaRPr lang="en-US" dirty="0"/>
          </a:p>
          <a:p>
            <a:pPr marL="0" indent="0">
              <a:buNone/>
            </a:pPr>
            <a:r>
              <a:rPr lang="en-US" b="1" u="sng" dirty="0"/>
              <a:t>April 2020</a:t>
            </a:r>
          </a:p>
          <a:p>
            <a:pPr lvl="0"/>
            <a:r>
              <a:rPr lang="en-US" dirty="0"/>
              <a:t>Continue Season I guidelines.</a:t>
            </a:r>
          </a:p>
          <a:p>
            <a:pPr lvl="0"/>
            <a:r>
              <a:rPr lang="en-US" dirty="0"/>
              <a:t>Maintain online Live stream Church Service</a:t>
            </a:r>
          </a:p>
          <a:p>
            <a:pPr lvl="0"/>
            <a:r>
              <a:rPr lang="en-US" dirty="0"/>
              <a:t>Implement Conference Call</a:t>
            </a:r>
          </a:p>
          <a:p>
            <a:pPr lvl="0"/>
            <a:r>
              <a:rPr lang="en-US" dirty="0"/>
              <a:t>Maintain Bible Study online</a:t>
            </a:r>
          </a:p>
          <a:p>
            <a:pPr marL="0" indent="0">
              <a:buNone/>
            </a:pPr>
            <a:endParaRPr lang="en-US" dirty="0"/>
          </a:p>
        </p:txBody>
      </p:sp>
    </p:spTree>
    <p:extLst>
      <p:ext uri="{BB962C8B-B14F-4D97-AF65-F5344CB8AC3E}">
        <p14:creationId xmlns:p14="http://schemas.microsoft.com/office/powerpoint/2010/main" val="292516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3CE8-C51C-4D4C-8999-5C32457DA11D}"/>
              </a:ext>
            </a:extLst>
          </p:cNvPr>
          <p:cNvSpPr>
            <a:spLocks noGrp="1"/>
          </p:cNvSpPr>
          <p:nvPr>
            <p:ph type="title"/>
          </p:nvPr>
        </p:nvSpPr>
        <p:spPr/>
        <p:txBody>
          <a:bodyPr>
            <a:normAutofit/>
          </a:bodyPr>
          <a:lstStyle/>
          <a:p>
            <a:r>
              <a:rPr lang="en-US" sz="3200" dirty="0"/>
              <a:t>Our timeline</a:t>
            </a:r>
          </a:p>
        </p:txBody>
      </p:sp>
      <p:sp>
        <p:nvSpPr>
          <p:cNvPr id="3" name="Content Placeholder 2">
            <a:extLst>
              <a:ext uri="{FF2B5EF4-FFF2-40B4-BE49-F238E27FC236}">
                <a16:creationId xmlns:a16="http://schemas.microsoft.com/office/drawing/2014/main" id="{EF149297-73BF-4D07-A500-778832625234}"/>
              </a:ext>
            </a:extLst>
          </p:cNvPr>
          <p:cNvSpPr>
            <a:spLocks noGrp="1"/>
          </p:cNvSpPr>
          <p:nvPr>
            <p:ph idx="1"/>
          </p:nvPr>
        </p:nvSpPr>
        <p:spPr>
          <a:xfrm>
            <a:off x="4900928" y="1179829"/>
            <a:ext cx="6650991" cy="4231620"/>
          </a:xfrm>
        </p:spPr>
        <p:txBody>
          <a:bodyPr/>
          <a:lstStyle/>
          <a:p>
            <a:pPr marL="0" lvl="0" indent="0">
              <a:buNone/>
            </a:pPr>
            <a:r>
              <a:rPr lang="en-US" b="1" u="sng" dirty="0"/>
              <a:t>May 2020</a:t>
            </a:r>
          </a:p>
          <a:p>
            <a:pPr lvl="0"/>
            <a:r>
              <a:rPr lang="en-US" dirty="0"/>
              <a:t>Initiate the Church Re-entry Planning Committee</a:t>
            </a:r>
          </a:p>
          <a:p>
            <a:pPr marL="0" lvl="0" indent="0">
              <a:buNone/>
            </a:pPr>
            <a:r>
              <a:rPr lang="en-US" dirty="0"/>
              <a:t>     On May 19, 2020 </a:t>
            </a:r>
          </a:p>
          <a:p>
            <a:pPr lvl="0"/>
            <a:r>
              <a:rPr lang="en-US" dirty="0"/>
              <a:t>Established in-facility social distancing standards</a:t>
            </a:r>
          </a:p>
          <a:p>
            <a:pPr lvl="0"/>
            <a:r>
              <a:rPr lang="en-US" dirty="0"/>
              <a:t>Vestry approves the purchase of essential PPE and EPA approved Chemical supplies and limited Signage </a:t>
            </a:r>
          </a:p>
          <a:p>
            <a:pPr lvl="0"/>
            <a:endParaRPr lang="en-US" dirty="0"/>
          </a:p>
          <a:p>
            <a:endParaRPr lang="en-US" dirty="0"/>
          </a:p>
        </p:txBody>
      </p:sp>
    </p:spTree>
    <p:extLst>
      <p:ext uri="{BB962C8B-B14F-4D97-AF65-F5344CB8AC3E}">
        <p14:creationId xmlns:p14="http://schemas.microsoft.com/office/powerpoint/2010/main" val="3737849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3CE8-C51C-4D4C-8999-5C32457DA11D}"/>
              </a:ext>
            </a:extLst>
          </p:cNvPr>
          <p:cNvSpPr>
            <a:spLocks noGrp="1"/>
          </p:cNvSpPr>
          <p:nvPr>
            <p:ph type="title"/>
          </p:nvPr>
        </p:nvSpPr>
        <p:spPr>
          <a:xfrm>
            <a:off x="640081" y="933450"/>
            <a:ext cx="3497204" cy="1722419"/>
          </a:xfrm>
        </p:spPr>
        <p:txBody>
          <a:bodyPr>
            <a:normAutofit/>
          </a:bodyPr>
          <a:lstStyle/>
          <a:p>
            <a:pPr algn="ctr"/>
            <a:r>
              <a:rPr lang="en-US" sz="3200" dirty="0"/>
              <a:t>Our timeline</a:t>
            </a:r>
            <a:br>
              <a:rPr lang="en-US" sz="3200" dirty="0"/>
            </a:br>
            <a:r>
              <a:rPr lang="en-US" sz="3200" dirty="0"/>
              <a:t>Goals/Planning</a:t>
            </a:r>
          </a:p>
        </p:txBody>
      </p:sp>
      <p:sp>
        <p:nvSpPr>
          <p:cNvPr id="3" name="Content Placeholder 2">
            <a:extLst>
              <a:ext uri="{FF2B5EF4-FFF2-40B4-BE49-F238E27FC236}">
                <a16:creationId xmlns:a16="http://schemas.microsoft.com/office/drawing/2014/main" id="{EF149297-73BF-4D07-A500-778832625234}"/>
              </a:ext>
            </a:extLst>
          </p:cNvPr>
          <p:cNvSpPr>
            <a:spLocks noGrp="1"/>
          </p:cNvSpPr>
          <p:nvPr>
            <p:ph idx="1"/>
          </p:nvPr>
        </p:nvSpPr>
        <p:spPr>
          <a:xfrm>
            <a:off x="4377128" y="1064302"/>
            <a:ext cx="7495082" cy="5156615"/>
          </a:xfrm>
        </p:spPr>
        <p:txBody>
          <a:bodyPr>
            <a:normAutofit lnSpcReduction="10000"/>
          </a:bodyPr>
          <a:lstStyle/>
          <a:p>
            <a:pPr marL="0" lvl="0" indent="0">
              <a:buNone/>
            </a:pPr>
            <a:endParaRPr lang="en-US" b="1" u="sng" dirty="0"/>
          </a:p>
          <a:p>
            <a:pPr marL="0" lvl="0" indent="0">
              <a:buNone/>
            </a:pPr>
            <a:r>
              <a:rPr lang="en-US" b="1" u="sng" dirty="0"/>
              <a:t>June 2020</a:t>
            </a:r>
            <a:endParaRPr lang="en-US" dirty="0"/>
          </a:p>
          <a:p>
            <a:r>
              <a:rPr lang="en-US" dirty="0"/>
              <a:t>Complete the requirements and documents requested by the Bishop of the Diocese of South Florida</a:t>
            </a:r>
          </a:p>
          <a:p>
            <a:r>
              <a:rPr lang="en-US" dirty="0"/>
              <a:t>Communicate and provide surveys to our Parishioners to gather valuable input</a:t>
            </a:r>
          </a:p>
          <a:p>
            <a:r>
              <a:rPr lang="en-US" dirty="0"/>
              <a:t>Schedule training and informational sessions in July </a:t>
            </a:r>
          </a:p>
          <a:p>
            <a:pPr marL="0" indent="0">
              <a:buNone/>
            </a:pPr>
            <a:endParaRPr lang="en-US" dirty="0"/>
          </a:p>
          <a:p>
            <a:pPr marL="0" indent="0">
              <a:buNone/>
            </a:pPr>
            <a:r>
              <a:rPr lang="en-US" b="1" u="sng" dirty="0"/>
              <a:t>July 2020</a:t>
            </a:r>
            <a:endParaRPr lang="en-US" dirty="0"/>
          </a:p>
          <a:p>
            <a:pPr marL="284163" marR="0" indent="-284163">
              <a:lnSpc>
                <a:spcPct val="107000"/>
              </a:lnSpc>
              <a:spcBef>
                <a:spcPts val="0"/>
              </a:spcBef>
              <a:spcAft>
                <a:spcPts val="800"/>
              </a:spcAft>
            </a:pPr>
            <a:r>
              <a:rPr lang="en-US" dirty="0">
                <a:effectLst/>
                <a:ea typeface="Calibri" panose="020F0502020204030204" pitchFamily="34" charset="0"/>
                <a:cs typeface="Times New Roman" panose="02020603050405020304" pitchFamily="18" charset="0"/>
              </a:rPr>
              <a:t>July 6</a:t>
            </a:r>
            <a:r>
              <a:rPr lang="en-US" baseline="30000" dirty="0">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 COI-CRPC held an All Parishioners Informational Conference Call</a:t>
            </a:r>
          </a:p>
          <a:p>
            <a:pPr marL="284163" marR="0" indent="-284163">
              <a:lnSpc>
                <a:spcPct val="107000"/>
              </a:lnSpc>
              <a:spcBef>
                <a:spcPts val="0"/>
              </a:spcBef>
              <a:spcAft>
                <a:spcPts val="800"/>
              </a:spcAft>
            </a:pPr>
            <a:r>
              <a:rPr lang="en-US" dirty="0">
                <a:effectLst/>
                <a:ea typeface="Calibri" panose="020F0502020204030204" pitchFamily="34" charset="0"/>
                <a:cs typeface="Times New Roman" panose="02020603050405020304" pitchFamily="18" charset="0"/>
              </a:rPr>
              <a:t>July 28</a:t>
            </a:r>
            <a:r>
              <a:rPr lang="en-US" baseline="30000" dirty="0">
                <a:effectLst/>
                <a:ea typeface="Calibri" panose="020F0502020204030204" pitchFamily="34" charset="0"/>
                <a:cs typeface="Times New Roman" panose="02020603050405020304" pitchFamily="18" charset="0"/>
              </a:rPr>
              <a:t>th</a:t>
            </a:r>
            <a:r>
              <a:rPr lang="en-US" dirty="0">
                <a:effectLst/>
                <a:ea typeface="Calibri" panose="020F0502020204030204" pitchFamily="34" charset="0"/>
                <a:cs typeface="Times New Roman" panose="02020603050405020304" pitchFamily="18" charset="0"/>
              </a:rPr>
              <a:t> – COI-CRPC held a Parish Council Informational Conference Call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5590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7" name="Rectangle 136">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41" name="Rectangle 140">
            <a:extLst>
              <a:ext uri="{FF2B5EF4-FFF2-40B4-BE49-F238E27FC236}">
                <a16:creationId xmlns:a16="http://schemas.microsoft.com/office/drawing/2014/main" id="{5E22EDAF-5B6B-4EDA-874A-D2323A563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447093E9-0FF5-4C8A-87CA-1A77A8A8A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144">
            <a:extLst>
              <a:ext uri="{FF2B5EF4-FFF2-40B4-BE49-F238E27FC236}">
                <a16:creationId xmlns:a16="http://schemas.microsoft.com/office/drawing/2014/main" id="{1531B9EF-E1F9-40FE-9CC0-C4C5F7025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7" name="Rectangle 146">
            <a:extLst>
              <a:ext uri="{FF2B5EF4-FFF2-40B4-BE49-F238E27FC236}">
                <a16:creationId xmlns:a16="http://schemas.microsoft.com/office/drawing/2014/main" id="{A8457049-EBE6-4D4A-9603-74419DBBE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Forms response chart. Question title: 1. Based upon what you have heard or read about the re-opening of certain businesses and municipalities, when do you believe we will return to normal, everyday church practices? Select one.. Number of responses: 58 responses.">
            <a:extLst>
              <a:ext uri="{FF2B5EF4-FFF2-40B4-BE49-F238E27FC236}">
                <a16:creationId xmlns:a16="http://schemas.microsoft.com/office/drawing/2014/main" id="{E39928BC-894C-EA49-936E-719AE9FCC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43"/>
          <a:stretch/>
        </p:blipFill>
        <p:spPr bwMode="auto">
          <a:xfrm>
            <a:off x="446532" y="599724"/>
            <a:ext cx="11292143" cy="5200321"/>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a:extLst>
              <a:ext uri="{FF2B5EF4-FFF2-40B4-BE49-F238E27FC236}">
                <a16:creationId xmlns:a16="http://schemas.microsoft.com/office/drawing/2014/main" id="{D54EC586-DBC6-420F-A910-59AC50ABF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3464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ms response chart. Question title: 2. What do you miss the most about not physically attending our church? Check all that apply.. Number of responses: 58 responses.">
            <a:extLst>
              <a:ext uri="{FF2B5EF4-FFF2-40B4-BE49-F238E27FC236}">
                <a16:creationId xmlns:a16="http://schemas.microsoft.com/office/drawing/2014/main" id="{406D645F-297C-C640-BC79-086CB5559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046"/>
          <a:stretch/>
        </p:blipFill>
        <p:spPr bwMode="auto">
          <a:xfrm>
            <a:off x="446532" y="599724"/>
            <a:ext cx="11292143" cy="520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75877"/>
      </p:ext>
    </p:extLst>
  </p:cSld>
  <p:clrMapOvr>
    <a:masterClrMapping/>
  </p:clrMapOvr>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65255AC-12AC-4323-AA35-9BAC798B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3242A4-1E6A-4E02-809C-4A24066EC01D}">
  <ds:schemaRefs>
    <ds:schemaRef ds:uri="http://schemas.microsoft.com/sharepoint/v3/contenttype/forms"/>
  </ds:schemaRefs>
</ds:datastoreItem>
</file>

<file path=customXml/itemProps3.xml><?xml version="1.0" encoding="utf-8"?>
<ds:datastoreItem xmlns:ds="http://schemas.openxmlformats.org/officeDocument/2006/customXml" ds:itemID="{FBD2D995-20F0-4C14-BF62-1248AB4B484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1143</Words>
  <Application>Microsoft Macintosh PowerPoint</Application>
  <PresentationFormat>Widescreen</PresentationFormat>
  <Paragraphs>119</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Franklin Gothic Book</vt:lpstr>
      <vt:lpstr>Franklin Gothic Demi</vt:lpstr>
      <vt:lpstr>Times New Roman</vt:lpstr>
      <vt:lpstr>verdana</vt:lpstr>
      <vt:lpstr>Wingdings</vt:lpstr>
      <vt:lpstr>Wingdings 2</vt:lpstr>
      <vt:lpstr>DividendVTI</vt:lpstr>
      <vt:lpstr>Church of the Incarnation RE-entry Planning Committee Strategic Action Plan </vt:lpstr>
      <vt:lpstr>PowerPoint Presentation</vt:lpstr>
      <vt:lpstr>Our mission:    </vt:lpstr>
      <vt:lpstr>Staying on track Our coi-crpc  task &amp; purpose</vt:lpstr>
      <vt:lpstr>Our timeline</vt:lpstr>
      <vt:lpstr>Our timeline</vt:lpstr>
      <vt:lpstr>Our timeline Goals/Planning</vt:lpstr>
      <vt:lpstr>PowerPoint Presentation</vt:lpstr>
      <vt:lpstr>PowerPoint Presentation</vt:lpstr>
      <vt:lpstr>PowerPoint Presentation</vt:lpstr>
      <vt:lpstr>PowerPoint Presentation</vt:lpstr>
      <vt:lpstr>PowerPoint Presentation</vt:lpstr>
      <vt:lpstr>PowerPoint Presentation</vt:lpstr>
      <vt:lpstr>The Church of the Incarnation Action Plan Summary </vt:lpstr>
      <vt:lpstr>Special church reopening Strategic planning workshop</vt:lpstr>
      <vt:lpstr>August informational sessions</vt:lpstr>
      <vt:lpstr>PowerPoint Presentation</vt:lpstr>
      <vt:lpstr>August Informational Session SCHEDULE</vt:lpstr>
      <vt:lpstr>Social distancing</vt:lpstr>
      <vt:lpstr>Social distancing</vt:lpstr>
      <vt:lpstr>Social distancing</vt:lpstr>
      <vt:lpstr>Social distancing</vt:lpstr>
      <vt:lpstr>NEXT STEPS…</vt:lpstr>
      <vt:lpstr>September 2020</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2020-06-16T19:23:05Z</dcterms:created>
  <dcterms:modified xsi:type="dcterms:W3CDTF">2020-08-31T17:51:27Z</dcterms:modified>
</cp:coreProperties>
</file>